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553" r:id="rId2"/>
    <p:sldId id="555" r:id="rId3"/>
    <p:sldId id="560" r:id="rId4"/>
    <p:sldId id="561" r:id="rId5"/>
    <p:sldId id="564" r:id="rId6"/>
    <p:sldId id="566" r:id="rId7"/>
    <p:sldId id="567" r:id="rId8"/>
    <p:sldId id="568" r:id="rId9"/>
    <p:sldId id="562" r:id="rId10"/>
    <p:sldId id="563" r:id="rId11"/>
    <p:sldId id="569" r:id="rId12"/>
    <p:sldId id="572" r:id="rId13"/>
    <p:sldId id="579" r:id="rId14"/>
    <p:sldId id="573" r:id="rId15"/>
    <p:sldId id="575" r:id="rId16"/>
    <p:sldId id="576" r:id="rId17"/>
    <p:sldId id="570" r:id="rId18"/>
    <p:sldId id="571" r:id="rId19"/>
    <p:sldId id="577" r:id="rId20"/>
    <p:sldId id="578" r:id="rId21"/>
    <p:sldId id="580" r:id="rId22"/>
    <p:sldId id="581" r:id="rId23"/>
    <p:sldId id="559" r:id="rId24"/>
    <p:sldId id="557" r:id="rId25"/>
  </p:sldIdLst>
  <p:sldSz cx="9144000" cy="6858000" type="screen4x3"/>
  <p:notesSz cx="6797675" cy="9928225"/>
  <p:custDataLst>
    <p:tags r:id="rId28"/>
  </p:custData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9" autoAdjust="0"/>
    <p:restoredTop sz="97359" autoAdjust="0"/>
  </p:normalViewPr>
  <p:slideViewPr>
    <p:cSldViewPr>
      <p:cViewPr varScale="1">
        <p:scale>
          <a:sx n="71" d="100"/>
          <a:sy n="71" d="100"/>
        </p:scale>
        <p:origin x="-13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2588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2604" y="-84"/>
      </p:cViewPr>
      <p:guideLst>
        <p:guide orient="horz" pos="3128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jwou.DMN-PRINS\Local%20Settings\Temporary%20Internet%20Files\Content.Outlook\8Q2KRMEX\DI%20Port%20injection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l-NL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n-GB" sz="1800" noProof="0"/>
            </a:pPr>
            <a:r>
              <a:rPr lang="en-GB" sz="1800" noProof="0" dirty="0" smtClean="0">
                <a:solidFill>
                  <a:schemeClr val="accent6"/>
                </a:solidFill>
              </a:rPr>
              <a:t>Expected</a:t>
            </a:r>
            <a:r>
              <a:rPr lang="en-GB" sz="1800" baseline="0" noProof="0" dirty="0" smtClean="0">
                <a:solidFill>
                  <a:schemeClr val="accent6"/>
                </a:solidFill>
              </a:rPr>
              <a:t> adoption Direct Injection Technology</a:t>
            </a:r>
            <a:endParaRPr lang="en-GB" sz="1800" noProof="0" dirty="0">
              <a:solidFill>
                <a:schemeClr val="accent6"/>
              </a:solidFill>
            </a:endParaRPr>
          </a:p>
        </c:rich>
      </c:tx>
      <c:layout/>
    </c:title>
    <c:plotArea>
      <c:layout/>
      <c:scatterChart>
        <c:scatterStyle val="smoothMarker"/>
        <c:ser>
          <c:idx val="0"/>
          <c:order val="0"/>
          <c:tx>
            <c:strRef>
              <c:f>Blad1!$B$3</c:f>
              <c:strCache>
                <c:ptCount val="1"/>
                <c:pt idx="0">
                  <c:v>Port injection</c:v>
                </c:pt>
              </c:strCache>
            </c:strRef>
          </c:tx>
          <c:spPr>
            <a:ln w="57150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Blad1!$A$4:$A$12</c:f>
              <c:numCache>
                <c:formatCode>General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</c:numCache>
            </c:numRef>
          </c:xVal>
          <c:yVal>
            <c:numRef>
              <c:f>Blad1!$B$4:$B$12</c:f>
              <c:numCache>
                <c:formatCode>General</c:formatCode>
                <c:ptCount val="9"/>
                <c:pt idx="0">
                  <c:v>0.8</c:v>
                </c:pt>
                <c:pt idx="1">
                  <c:v>0.70000000000000062</c:v>
                </c:pt>
                <c:pt idx="2">
                  <c:v>0.5</c:v>
                </c:pt>
                <c:pt idx="3">
                  <c:v>0.30000000000000032</c:v>
                </c:pt>
                <c:pt idx="4">
                  <c:v>0.2</c:v>
                </c:pt>
                <c:pt idx="5">
                  <c:v>0.13</c:v>
                </c:pt>
                <c:pt idx="6">
                  <c:v>0.1</c:v>
                </c:pt>
                <c:pt idx="7">
                  <c:v>9.0000000000000066E-2</c:v>
                </c:pt>
                <c:pt idx="8">
                  <c:v>9.0000000000000066E-2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Blad1!$C$3</c:f>
              <c:strCache>
                <c:ptCount val="1"/>
                <c:pt idx="0">
                  <c:v>Direct injection</c:v>
                </c:pt>
              </c:strCache>
            </c:strRef>
          </c:tx>
          <c:spPr>
            <a:ln w="57150">
              <a:solidFill>
                <a:srgbClr val="009900"/>
              </a:solidFill>
            </a:ln>
          </c:spPr>
          <c:marker>
            <c:symbol val="none"/>
          </c:marker>
          <c:xVal>
            <c:numRef>
              <c:f>Blad1!$A$4:$A$12</c:f>
              <c:numCache>
                <c:formatCode>General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</c:numCache>
            </c:numRef>
          </c:xVal>
          <c:yVal>
            <c:numRef>
              <c:f>Blad1!$C$4:$C$12</c:f>
              <c:numCache>
                <c:formatCode>General</c:formatCode>
                <c:ptCount val="9"/>
                <c:pt idx="0">
                  <c:v>0.2</c:v>
                </c:pt>
                <c:pt idx="1">
                  <c:v>0.30000000000000032</c:v>
                </c:pt>
                <c:pt idx="2">
                  <c:v>0.5</c:v>
                </c:pt>
                <c:pt idx="3">
                  <c:v>0.70000000000000062</c:v>
                </c:pt>
                <c:pt idx="4">
                  <c:v>0.8</c:v>
                </c:pt>
                <c:pt idx="5">
                  <c:v>0.87000000000000965</c:v>
                </c:pt>
                <c:pt idx="6">
                  <c:v>0.9</c:v>
                </c:pt>
                <c:pt idx="7">
                  <c:v>0.91</c:v>
                </c:pt>
                <c:pt idx="8">
                  <c:v>0.91</c:v>
                </c:pt>
              </c:numCache>
            </c:numRef>
          </c:yVal>
          <c:smooth val="1"/>
        </c:ser>
        <c:axId val="83882368"/>
        <c:axId val="83883904"/>
      </c:scatterChart>
      <c:valAx>
        <c:axId val="83882368"/>
        <c:scaling>
          <c:orientation val="minMax"/>
        </c:scaling>
        <c:axPos val="b"/>
        <c:numFmt formatCode="General" sourceLinked="0"/>
        <c:minorTickMark val="in"/>
        <c:tickLblPos val="nextTo"/>
        <c:spPr>
          <a:ln w="19050">
            <a:solidFill>
              <a:sysClr val="windowText" lastClr="000000"/>
            </a:solidFill>
          </a:ln>
        </c:spPr>
        <c:txPr>
          <a:bodyPr/>
          <a:lstStyle/>
          <a:p>
            <a:pPr>
              <a:defRPr b="1"/>
            </a:pPr>
            <a:endParaRPr lang="nl-NL"/>
          </a:p>
        </c:txPr>
        <c:crossAx val="83883904"/>
        <c:crosses val="autoZero"/>
        <c:crossBetween val="midCat"/>
      </c:valAx>
      <c:valAx>
        <c:axId val="83883904"/>
        <c:scaling>
          <c:orientation val="minMax"/>
        </c:scaling>
        <c:axPos val="l"/>
        <c:majorGridlines>
          <c:spPr>
            <a:ln w="9525">
              <a:solidFill>
                <a:schemeClr val="tx1"/>
              </a:solidFill>
            </a:ln>
          </c:spPr>
        </c:majorGridlines>
        <c:numFmt formatCode="0%" sourceLinked="0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b="1"/>
            </a:pPr>
            <a:endParaRPr lang="nl-NL"/>
          </a:p>
        </c:txPr>
        <c:crossAx val="83882368"/>
        <c:crosses val="autoZero"/>
        <c:crossBetween val="midCat"/>
      </c:valAx>
      <c:spPr>
        <a:solidFill>
          <a:sysClr val="window" lastClr="FFFFFF"/>
        </a:solidFill>
      </c:spPr>
    </c:plotArea>
    <c:legend>
      <c:legendPos val="t"/>
      <c:layout/>
      <c:txPr>
        <a:bodyPr/>
        <a:lstStyle/>
        <a:p>
          <a:pPr>
            <a:defRPr b="1"/>
          </a:pPr>
          <a:endParaRPr lang="nl-NL"/>
        </a:p>
      </c:txPr>
    </c:legend>
    <c:plotVisOnly val="1"/>
  </c:chart>
  <c:spPr>
    <a:noFill/>
  </c:spPr>
  <c:externalData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EF0E5A-3863-4AAE-8948-82292C864875}" type="doc">
      <dgm:prSet loTypeId="urn:microsoft.com/office/officeart/2005/8/layout/funnel1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nl-NL"/>
        </a:p>
      </dgm:t>
    </dgm:pt>
    <dgm:pt modelId="{9E029856-D45D-4554-BFB7-CED67BBB7E18}">
      <dgm:prSet phldrT="[Tekst]"/>
      <dgm:spPr/>
      <dgm:t>
        <a:bodyPr/>
        <a:lstStyle/>
        <a:p>
          <a:r>
            <a:rPr lang="nl-NL" dirty="0" smtClean="0"/>
            <a:t>(A)OEM</a:t>
          </a:r>
          <a:endParaRPr lang="nl-NL" dirty="0"/>
        </a:p>
      </dgm:t>
    </dgm:pt>
    <dgm:pt modelId="{74248931-6AF4-477E-A4C8-0D6106AA0097}" type="parTrans" cxnId="{49638166-F120-4DFC-9E85-56A29C7BD4A6}">
      <dgm:prSet/>
      <dgm:spPr/>
      <dgm:t>
        <a:bodyPr/>
        <a:lstStyle/>
        <a:p>
          <a:endParaRPr lang="nl-NL"/>
        </a:p>
      </dgm:t>
    </dgm:pt>
    <dgm:pt modelId="{C9FE41F1-1A13-4BC7-B981-5E81713D60CF}" type="sibTrans" cxnId="{49638166-F120-4DFC-9E85-56A29C7BD4A6}">
      <dgm:prSet/>
      <dgm:spPr/>
      <dgm:t>
        <a:bodyPr/>
        <a:lstStyle/>
        <a:p>
          <a:endParaRPr lang="nl-NL"/>
        </a:p>
      </dgm:t>
    </dgm:pt>
    <dgm:pt modelId="{D63AE95E-FB83-4068-BB80-30C50CC46B60}">
      <dgm:prSet phldrT="[Tekst]"/>
      <dgm:spPr/>
      <dgm:t>
        <a:bodyPr/>
        <a:lstStyle/>
        <a:p>
          <a:r>
            <a:rPr lang="nl-NL" dirty="0" smtClean="0"/>
            <a:t>D-OEM</a:t>
          </a:r>
          <a:endParaRPr lang="nl-NL" dirty="0"/>
        </a:p>
      </dgm:t>
    </dgm:pt>
    <dgm:pt modelId="{FA6844CA-B304-4B5A-8380-FEA218A95A93}" type="parTrans" cxnId="{8A73DAC7-43B2-4D46-B5D3-6C81AC1F9236}">
      <dgm:prSet/>
      <dgm:spPr/>
      <dgm:t>
        <a:bodyPr/>
        <a:lstStyle/>
        <a:p>
          <a:endParaRPr lang="nl-NL"/>
        </a:p>
      </dgm:t>
    </dgm:pt>
    <dgm:pt modelId="{7DF27671-79A5-4A09-BAAA-25ACC663BE6C}" type="sibTrans" cxnId="{8A73DAC7-43B2-4D46-B5D3-6C81AC1F9236}">
      <dgm:prSet/>
      <dgm:spPr/>
      <dgm:t>
        <a:bodyPr/>
        <a:lstStyle/>
        <a:p>
          <a:endParaRPr lang="nl-NL"/>
        </a:p>
      </dgm:t>
    </dgm:pt>
    <dgm:pt modelId="{4AF1563D-23E5-4525-9EE8-57C6BC61D7AF}">
      <dgm:prSet phldrT="[Tekst]"/>
      <dgm:spPr/>
      <dgm:t>
        <a:bodyPr/>
        <a:lstStyle/>
        <a:p>
          <a:endParaRPr lang="nl-NL" dirty="0"/>
        </a:p>
      </dgm:t>
    </dgm:pt>
    <dgm:pt modelId="{4B5A764A-9410-4229-BFA1-7F194EE52AD4}" type="parTrans" cxnId="{7D110F19-BB33-403B-A3FF-102BA0FE9CCD}">
      <dgm:prSet/>
      <dgm:spPr/>
      <dgm:t>
        <a:bodyPr/>
        <a:lstStyle/>
        <a:p>
          <a:endParaRPr lang="nl-NL"/>
        </a:p>
      </dgm:t>
    </dgm:pt>
    <dgm:pt modelId="{21619427-2A2F-423E-A01C-B25ACB09636F}" type="sibTrans" cxnId="{7D110F19-BB33-403B-A3FF-102BA0FE9CCD}">
      <dgm:prSet/>
      <dgm:spPr/>
      <dgm:t>
        <a:bodyPr/>
        <a:lstStyle/>
        <a:p>
          <a:endParaRPr lang="nl-NL"/>
        </a:p>
      </dgm:t>
    </dgm:pt>
    <dgm:pt modelId="{DC3EDD23-3603-4822-841B-16C534E29AA5}">
      <dgm:prSet phldrT="[Tekst]" custT="1"/>
      <dgm:spPr/>
      <dgm:t>
        <a:bodyPr/>
        <a:lstStyle/>
        <a:p>
          <a:r>
            <a:rPr lang="en-GB" sz="2800" b="1" kern="1200" noProof="0" smtClean="0">
              <a:latin typeface="Calibri" pitchFamily="34" charset="0"/>
              <a:ea typeface="+mj-ea"/>
              <a:cs typeface="Calibri" pitchFamily="34" charset="0"/>
            </a:rPr>
            <a:t>0 KM conversion to bi-fuel LPG at a PDI centre before shipment to dealer organisation</a:t>
          </a:r>
          <a:endParaRPr lang="en-GB" sz="2800" b="1" kern="1200" noProof="0" dirty="0" smtClean="0">
            <a:latin typeface="Calibri" pitchFamily="34" charset="0"/>
            <a:ea typeface="+mj-ea"/>
            <a:cs typeface="Calibri" pitchFamily="34" charset="0"/>
          </a:endParaRPr>
        </a:p>
      </dgm:t>
    </dgm:pt>
    <dgm:pt modelId="{768EF560-785B-4C2F-B18E-26698035729E}" type="parTrans" cxnId="{3DB2206E-DAD6-4454-AD90-0A0E41ED4310}">
      <dgm:prSet/>
      <dgm:spPr/>
      <dgm:t>
        <a:bodyPr/>
        <a:lstStyle/>
        <a:p>
          <a:endParaRPr lang="nl-NL"/>
        </a:p>
      </dgm:t>
    </dgm:pt>
    <dgm:pt modelId="{A41AB6B1-760E-4DDA-A42A-C6631C4FA5B3}" type="sibTrans" cxnId="{3DB2206E-DAD6-4454-AD90-0A0E41ED4310}">
      <dgm:prSet/>
      <dgm:spPr/>
      <dgm:t>
        <a:bodyPr/>
        <a:lstStyle/>
        <a:p>
          <a:endParaRPr lang="nl-NL"/>
        </a:p>
      </dgm:t>
    </dgm:pt>
    <dgm:pt modelId="{5BD5EE20-03E9-44E8-B90D-FCFA24111A23}" type="pres">
      <dgm:prSet presAssocID="{19EF0E5A-3863-4AAE-8948-82292C864875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02E40CEE-6B09-4EFD-9A17-1635BD729857}" type="pres">
      <dgm:prSet presAssocID="{19EF0E5A-3863-4AAE-8948-82292C864875}" presName="ellipse" presStyleLbl="trBgShp" presStyleIdx="0" presStyleCnt="1"/>
      <dgm:spPr/>
      <dgm:t>
        <a:bodyPr/>
        <a:lstStyle/>
        <a:p>
          <a:endParaRPr lang="nl-NL"/>
        </a:p>
      </dgm:t>
    </dgm:pt>
    <dgm:pt modelId="{00BAD03D-34E5-4591-ADBA-5C47AC020345}" type="pres">
      <dgm:prSet presAssocID="{19EF0E5A-3863-4AAE-8948-82292C864875}" presName="arrow1" presStyleLbl="fgShp" presStyleIdx="0" presStyleCnt="1"/>
      <dgm:spPr/>
      <dgm:t>
        <a:bodyPr/>
        <a:lstStyle/>
        <a:p>
          <a:endParaRPr lang="nl-NL"/>
        </a:p>
      </dgm:t>
    </dgm:pt>
    <dgm:pt modelId="{C0B6575D-2A24-400C-A190-D64A32A5408B}" type="pres">
      <dgm:prSet presAssocID="{19EF0E5A-3863-4AAE-8948-82292C864875}" presName="rectangle" presStyleLbl="revTx" presStyleIdx="0" presStyleCnt="1" custScaleX="211779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519861D-D720-43B0-ACED-6B12D95EC08A}" type="pres">
      <dgm:prSet presAssocID="{D63AE95E-FB83-4068-BB80-30C50CC46B60}" presName="item1" presStyleLbl="node1" presStyleIdx="0" presStyleCnt="3" custLinFactNeighborX="1335" custLinFactNeighborY="-180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C842CF94-F43F-4F93-B1AE-A25653200B27}" type="pres">
      <dgm:prSet presAssocID="{4AF1563D-23E5-4525-9EE8-57C6BC61D7AF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FE2AE0D2-FB28-4C29-A228-8D1184D1089F}" type="pres">
      <dgm:prSet presAssocID="{DC3EDD23-3603-4822-841B-16C534E29AA5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F1A120F-EE8E-41AD-98D3-9D18A6364FAE}" type="pres">
      <dgm:prSet presAssocID="{19EF0E5A-3863-4AAE-8948-82292C864875}" presName="funnel" presStyleLbl="trAlignAcc1" presStyleIdx="0" presStyleCnt="1" custScaleX="104726" custScaleY="111412" custLinFactNeighborX="-5636" custLinFactNeighborY="6042"/>
      <dgm:spPr/>
      <dgm:t>
        <a:bodyPr/>
        <a:lstStyle/>
        <a:p>
          <a:endParaRPr lang="nl-NL"/>
        </a:p>
      </dgm:t>
    </dgm:pt>
  </dgm:ptLst>
  <dgm:cxnLst>
    <dgm:cxn modelId="{8A73DAC7-43B2-4D46-B5D3-6C81AC1F9236}" srcId="{19EF0E5A-3863-4AAE-8948-82292C864875}" destId="{D63AE95E-FB83-4068-BB80-30C50CC46B60}" srcOrd="1" destOrd="0" parTransId="{FA6844CA-B304-4B5A-8380-FEA218A95A93}" sibTransId="{7DF27671-79A5-4A09-BAAA-25ACC663BE6C}"/>
    <dgm:cxn modelId="{D5972B37-E77D-4900-BAE0-A0EAC3C4882B}" type="presOf" srcId="{D63AE95E-FB83-4068-BB80-30C50CC46B60}" destId="{C842CF94-F43F-4F93-B1AE-A25653200B27}" srcOrd="0" destOrd="0" presId="urn:microsoft.com/office/officeart/2005/8/layout/funnel1"/>
    <dgm:cxn modelId="{F6F12E19-4ED7-4B43-994C-BA7EF57D5BD5}" type="presOf" srcId="{9E029856-D45D-4554-BFB7-CED67BBB7E18}" destId="{FE2AE0D2-FB28-4C29-A228-8D1184D1089F}" srcOrd="0" destOrd="0" presId="urn:microsoft.com/office/officeart/2005/8/layout/funnel1"/>
    <dgm:cxn modelId="{3DB2206E-DAD6-4454-AD90-0A0E41ED4310}" srcId="{19EF0E5A-3863-4AAE-8948-82292C864875}" destId="{DC3EDD23-3603-4822-841B-16C534E29AA5}" srcOrd="3" destOrd="0" parTransId="{768EF560-785B-4C2F-B18E-26698035729E}" sibTransId="{A41AB6B1-760E-4DDA-A42A-C6631C4FA5B3}"/>
    <dgm:cxn modelId="{7D110F19-BB33-403B-A3FF-102BA0FE9CCD}" srcId="{19EF0E5A-3863-4AAE-8948-82292C864875}" destId="{4AF1563D-23E5-4525-9EE8-57C6BC61D7AF}" srcOrd="2" destOrd="0" parTransId="{4B5A764A-9410-4229-BFA1-7F194EE52AD4}" sibTransId="{21619427-2A2F-423E-A01C-B25ACB09636F}"/>
    <dgm:cxn modelId="{DF78AB0D-D1F9-4E7E-B8EF-AB124190E98B}" type="presOf" srcId="{DC3EDD23-3603-4822-841B-16C534E29AA5}" destId="{C0B6575D-2A24-400C-A190-D64A32A5408B}" srcOrd="0" destOrd="0" presId="urn:microsoft.com/office/officeart/2005/8/layout/funnel1"/>
    <dgm:cxn modelId="{49638166-F120-4DFC-9E85-56A29C7BD4A6}" srcId="{19EF0E5A-3863-4AAE-8948-82292C864875}" destId="{9E029856-D45D-4554-BFB7-CED67BBB7E18}" srcOrd="0" destOrd="0" parTransId="{74248931-6AF4-477E-A4C8-0D6106AA0097}" sibTransId="{C9FE41F1-1A13-4BC7-B981-5E81713D60CF}"/>
    <dgm:cxn modelId="{BDEAD12F-03B3-4B58-B2F2-EEAAF3AC101B}" type="presOf" srcId="{4AF1563D-23E5-4525-9EE8-57C6BC61D7AF}" destId="{A519861D-D720-43B0-ACED-6B12D95EC08A}" srcOrd="0" destOrd="0" presId="urn:microsoft.com/office/officeart/2005/8/layout/funnel1"/>
    <dgm:cxn modelId="{055AE726-46D0-410D-AAC5-CFFD87BCEAD7}" type="presOf" srcId="{19EF0E5A-3863-4AAE-8948-82292C864875}" destId="{5BD5EE20-03E9-44E8-B90D-FCFA24111A23}" srcOrd="0" destOrd="0" presId="urn:microsoft.com/office/officeart/2005/8/layout/funnel1"/>
    <dgm:cxn modelId="{5622ABFA-0546-451F-BF10-7AE8E0D2A548}" type="presParOf" srcId="{5BD5EE20-03E9-44E8-B90D-FCFA24111A23}" destId="{02E40CEE-6B09-4EFD-9A17-1635BD729857}" srcOrd="0" destOrd="0" presId="urn:microsoft.com/office/officeart/2005/8/layout/funnel1"/>
    <dgm:cxn modelId="{1E659CDF-7AB2-4399-8DD9-A2781E649636}" type="presParOf" srcId="{5BD5EE20-03E9-44E8-B90D-FCFA24111A23}" destId="{00BAD03D-34E5-4591-ADBA-5C47AC020345}" srcOrd="1" destOrd="0" presId="urn:microsoft.com/office/officeart/2005/8/layout/funnel1"/>
    <dgm:cxn modelId="{0C0C9D97-6BBC-4D8B-9073-EF0E31ECEE05}" type="presParOf" srcId="{5BD5EE20-03E9-44E8-B90D-FCFA24111A23}" destId="{C0B6575D-2A24-400C-A190-D64A32A5408B}" srcOrd="2" destOrd="0" presId="urn:microsoft.com/office/officeart/2005/8/layout/funnel1"/>
    <dgm:cxn modelId="{6C559D98-6CCC-4211-ACA6-BDFB87A78726}" type="presParOf" srcId="{5BD5EE20-03E9-44E8-B90D-FCFA24111A23}" destId="{A519861D-D720-43B0-ACED-6B12D95EC08A}" srcOrd="3" destOrd="0" presId="urn:microsoft.com/office/officeart/2005/8/layout/funnel1"/>
    <dgm:cxn modelId="{73238DAE-CBA1-4BBC-B9C1-AC4F78EFA33A}" type="presParOf" srcId="{5BD5EE20-03E9-44E8-B90D-FCFA24111A23}" destId="{C842CF94-F43F-4F93-B1AE-A25653200B27}" srcOrd="4" destOrd="0" presId="urn:microsoft.com/office/officeart/2005/8/layout/funnel1"/>
    <dgm:cxn modelId="{42493813-B338-4356-8C55-B3398F4003D2}" type="presParOf" srcId="{5BD5EE20-03E9-44E8-B90D-FCFA24111A23}" destId="{FE2AE0D2-FB28-4C29-A228-8D1184D1089F}" srcOrd="5" destOrd="0" presId="urn:microsoft.com/office/officeart/2005/8/layout/funnel1"/>
    <dgm:cxn modelId="{CECC7A7A-E5BC-4CFA-B914-5E663CB83A97}" type="presParOf" srcId="{5BD5EE20-03E9-44E8-B90D-FCFA24111A23}" destId="{5F1A120F-EE8E-41AD-98D3-9D18A6364FAE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115DF2-0314-4E78-9CB3-0C0C2D54E411}" type="doc">
      <dgm:prSet loTypeId="urn:microsoft.com/office/officeart/2005/8/layout/radial4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nl-NL"/>
        </a:p>
      </dgm:t>
    </dgm:pt>
    <dgm:pt modelId="{B3A22199-2D9B-43F7-840B-7A7DD4CC1628}">
      <dgm:prSet phldrT="[Tekst]"/>
      <dgm:spPr/>
      <dgm:t>
        <a:bodyPr/>
        <a:lstStyle/>
        <a:p>
          <a:r>
            <a:rPr lang="nl-NL" dirty="0" smtClean="0"/>
            <a:t>Order</a:t>
          </a:r>
          <a:endParaRPr lang="nl-NL" dirty="0"/>
        </a:p>
      </dgm:t>
    </dgm:pt>
    <dgm:pt modelId="{81D4B0BC-A929-47BF-B7CE-BD136FE37C71}" type="parTrans" cxnId="{5A25D94E-54EA-4B97-A869-8CD64656178C}">
      <dgm:prSet/>
      <dgm:spPr/>
      <dgm:t>
        <a:bodyPr/>
        <a:lstStyle/>
        <a:p>
          <a:endParaRPr lang="nl-NL"/>
        </a:p>
      </dgm:t>
    </dgm:pt>
    <dgm:pt modelId="{F2526778-4A34-4D86-AD81-186E0CC076E3}" type="sibTrans" cxnId="{5A25D94E-54EA-4B97-A869-8CD64656178C}">
      <dgm:prSet/>
      <dgm:spPr/>
      <dgm:t>
        <a:bodyPr/>
        <a:lstStyle/>
        <a:p>
          <a:endParaRPr lang="nl-NL"/>
        </a:p>
      </dgm:t>
    </dgm:pt>
    <dgm:pt modelId="{F3CBD2F8-C572-4A5F-9C0E-7D4F7A7BB0E1}">
      <dgm:prSet phldrT="[Tekst]"/>
      <dgm:spPr/>
      <dgm:t>
        <a:bodyPr/>
        <a:lstStyle/>
        <a:p>
          <a:r>
            <a:rPr lang="nl-NL" dirty="0" smtClean="0"/>
            <a:t>PDI</a:t>
          </a:r>
          <a:endParaRPr lang="nl-NL" dirty="0"/>
        </a:p>
      </dgm:t>
    </dgm:pt>
    <dgm:pt modelId="{4DD625DB-0BB8-4105-B7DE-A16B39BF0C9C}" type="parTrans" cxnId="{0E85A912-AFCE-4F7F-AA56-F26CB34ED5EE}">
      <dgm:prSet/>
      <dgm:spPr/>
      <dgm:t>
        <a:bodyPr/>
        <a:lstStyle/>
        <a:p>
          <a:endParaRPr lang="nl-NL"/>
        </a:p>
      </dgm:t>
    </dgm:pt>
    <dgm:pt modelId="{EC653549-3B86-4E57-9B14-157692297097}" type="sibTrans" cxnId="{0E85A912-AFCE-4F7F-AA56-F26CB34ED5EE}">
      <dgm:prSet/>
      <dgm:spPr/>
      <dgm:t>
        <a:bodyPr/>
        <a:lstStyle/>
        <a:p>
          <a:endParaRPr lang="nl-NL"/>
        </a:p>
      </dgm:t>
    </dgm:pt>
    <dgm:pt modelId="{24C8D46E-4A71-4371-B29D-9D9AE8EDE9E9}">
      <dgm:prSet phldrT="[Tekst]"/>
      <dgm:spPr/>
      <dgm:t>
        <a:bodyPr/>
        <a:lstStyle/>
        <a:p>
          <a:r>
            <a:rPr lang="nl-NL" dirty="0" smtClean="0"/>
            <a:t>Hyundai Dealer</a:t>
          </a:r>
          <a:endParaRPr lang="nl-NL" dirty="0"/>
        </a:p>
      </dgm:t>
    </dgm:pt>
    <dgm:pt modelId="{1358E17D-6F5E-449E-8D42-45583A9D78F2}" type="parTrans" cxnId="{F8199DD1-A0D4-437B-8751-738680CE43BD}">
      <dgm:prSet/>
      <dgm:spPr/>
      <dgm:t>
        <a:bodyPr/>
        <a:lstStyle/>
        <a:p>
          <a:endParaRPr lang="nl-NL"/>
        </a:p>
      </dgm:t>
    </dgm:pt>
    <dgm:pt modelId="{5CE479AE-FFF0-4671-8C6E-C077572C7B49}" type="sibTrans" cxnId="{F8199DD1-A0D4-437B-8751-738680CE43BD}">
      <dgm:prSet/>
      <dgm:spPr/>
      <dgm:t>
        <a:bodyPr/>
        <a:lstStyle/>
        <a:p>
          <a:endParaRPr lang="nl-NL"/>
        </a:p>
      </dgm:t>
    </dgm:pt>
    <dgm:pt modelId="{2437A00F-F8DC-4924-BC08-1DA89A76210C}">
      <dgm:prSet phldrT="[Tekst]"/>
      <dgm:spPr/>
      <dgm:t>
        <a:bodyPr/>
        <a:lstStyle/>
        <a:p>
          <a:r>
            <a:rPr lang="nl-NL" dirty="0" err="1" smtClean="0"/>
            <a:t>Ecoengines</a:t>
          </a:r>
          <a:r>
            <a:rPr lang="nl-NL" dirty="0" smtClean="0"/>
            <a:t>  GmbH</a:t>
          </a:r>
          <a:endParaRPr lang="nl-NL" dirty="0"/>
        </a:p>
      </dgm:t>
    </dgm:pt>
    <dgm:pt modelId="{1783333C-8D2B-4206-8B8D-6BEC7B1F4A00}" type="parTrans" cxnId="{7C789BB0-2C05-426C-9801-35F18ADDE302}">
      <dgm:prSet/>
      <dgm:spPr/>
      <dgm:t>
        <a:bodyPr/>
        <a:lstStyle/>
        <a:p>
          <a:endParaRPr lang="nl-NL"/>
        </a:p>
      </dgm:t>
    </dgm:pt>
    <dgm:pt modelId="{2C69329A-A816-462C-8500-8D4C0806D452}" type="sibTrans" cxnId="{7C789BB0-2C05-426C-9801-35F18ADDE302}">
      <dgm:prSet/>
      <dgm:spPr/>
      <dgm:t>
        <a:bodyPr/>
        <a:lstStyle/>
        <a:p>
          <a:endParaRPr lang="nl-NL"/>
        </a:p>
      </dgm:t>
    </dgm:pt>
    <dgm:pt modelId="{F47A8B7F-2D2A-459A-BC75-F2C9730006D6}" type="pres">
      <dgm:prSet presAssocID="{1F115DF2-0314-4E78-9CB3-0C0C2D54E41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8C4325D6-C601-4A59-AB2F-83C76D3AF605}" type="pres">
      <dgm:prSet presAssocID="{B3A22199-2D9B-43F7-840B-7A7DD4CC1628}" presName="centerShape" presStyleLbl="node0" presStyleIdx="0" presStyleCnt="1"/>
      <dgm:spPr/>
      <dgm:t>
        <a:bodyPr/>
        <a:lstStyle/>
        <a:p>
          <a:endParaRPr lang="nl-NL"/>
        </a:p>
      </dgm:t>
    </dgm:pt>
    <dgm:pt modelId="{ADA27DC1-37E9-49EA-8078-A3FC4B855482}" type="pres">
      <dgm:prSet presAssocID="{4DD625DB-0BB8-4105-B7DE-A16B39BF0C9C}" presName="parTrans" presStyleLbl="bgSibTrans2D1" presStyleIdx="0" presStyleCnt="3"/>
      <dgm:spPr/>
      <dgm:t>
        <a:bodyPr/>
        <a:lstStyle/>
        <a:p>
          <a:endParaRPr lang="nl-NL"/>
        </a:p>
      </dgm:t>
    </dgm:pt>
    <dgm:pt modelId="{1DAB4EFB-34E1-4195-AD2C-25CD5E695B5A}" type="pres">
      <dgm:prSet presAssocID="{F3CBD2F8-C572-4A5F-9C0E-7D4F7A7BB0E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BD567A0-458A-4361-82C9-F361B1E1C201}" type="pres">
      <dgm:prSet presAssocID="{1358E17D-6F5E-449E-8D42-45583A9D78F2}" presName="parTrans" presStyleLbl="bgSibTrans2D1" presStyleIdx="1" presStyleCnt="3"/>
      <dgm:spPr/>
      <dgm:t>
        <a:bodyPr/>
        <a:lstStyle/>
        <a:p>
          <a:endParaRPr lang="nl-NL"/>
        </a:p>
      </dgm:t>
    </dgm:pt>
    <dgm:pt modelId="{CB77B047-47B5-4A0E-8967-DA9DAF4B86FA}" type="pres">
      <dgm:prSet presAssocID="{24C8D46E-4A71-4371-B29D-9D9AE8EDE9E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0A0F9021-A0F2-4D2B-991C-8F96BD2B8262}" type="pres">
      <dgm:prSet presAssocID="{1783333C-8D2B-4206-8B8D-6BEC7B1F4A00}" presName="parTrans" presStyleLbl="bgSibTrans2D1" presStyleIdx="2" presStyleCnt="3"/>
      <dgm:spPr/>
      <dgm:t>
        <a:bodyPr/>
        <a:lstStyle/>
        <a:p>
          <a:endParaRPr lang="nl-NL"/>
        </a:p>
      </dgm:t>
    </dgm:pt>
    <dgm:pt modelId="{90AEA724-A04D-4C23-A66B-A38CFD1575B5}" type="pres">
      <dgm:prSet presAssocID="{2437A00F-F8DC-4924-BC08-1DA89A76210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88C40729-8780-4BAB-AD5F-54F049A1B2A2}" type="presOf" srcId="{4DD625DB-0BB8-4105-B7DE-A16B39BF0C9C}" destId="{ADA27DC1-37E9-49EA-8078-A3FC4B855482}" srcOrd="0" destOrd="0" presId="urn:microsoft.com/office/officeart/2005/8/layout/radial4"/>
    <dgm:cxn modelId="{337BA2A0-0994-4B16-9216-89518F0D7EAA}" type="presOf" srcId="{1783333C-8D2B-4206-8B8D-6BEC7B1F4A00}" destId="{0A0F9021-A0F2-4D2B-991C-8F96BD2B8262}" srcOrd="0" destOrd="0" presId="urn:microsoft.com/office/officeart/2005/8/layout/radial4"/>
    <dgm:cxn modelId="{6DC41E53-BC33-4FDF-A484-CF4E7436EC4C}" type="presOf" srcId="{F3CBD2F8-C572-4A5F-9C0E-7D4F7A7BB0E1}" destId="{1DAB4EFB-34E1-4195-AD2C-25CD5E695B5A}" srcOrd="0" destOrd="0" presId="urn:microsoft.com/office/officeart/2005/8/layout/radial4"/>
    <dgm:cxn modelId="{0E85A912-AFCE-4F7F-AA56-F26CB34ED5EE}" srcId="{B3A22199-2D9B-43F7-840B-7A7DD4CC1628}" destId="{F3CBD2F8-C572-4A5F-9C0E-7D4F7A7BB0E1}" srcOrd="0" destOrd="0" parTransId="{4DD625DB-0BB8-4105-B7DE-A16B39BF0C9C}" sibTransId="{EC653549-3B86-4E57-9B14-157692297097}"/>
    <dgm:cxn modelId="{06D847DB-0B0A-4093-A647-0B601FDECE49}" type="presOf" srcId="{1F115DF2-0314-4E78-9CB3-0C0C2D54E411}" destId="{F47A8B7F-2D2A-459A-BC75-F2C9730006D6}" srcOrd="0" destOrd="0" presId="urn:microsoft.com/office/officeart/2005/8/layout/radial4"/>
    <dgm:cxn modelId="{7C789BB0-2C05-426C-9801-35F18ADDE302}" srcId="{B3A22199-2D9B-43F7-840B-7A7DD4CC1628}" destId="{2437A00F-F8DC-4924-BC08-1DA89A76210C}" srcOrd="2" destOrd="0" parTransId="{1783333C-8D2B-4206-8B8D-6BEC7B1F4A00}" sibTransId="{2C69329A-A816-462C-8500-8D4C0806D452}"/>
    <dgm:cxn modelId="{797B0D68-0690-456E-A062-35B1912521E3}" type="presOf" srcId="{24C8D46E-4A71-4371-B29D-9D9AE8EDE9E9}" destId="{CB77B047-47B5-4A0E-8967-DA9DAF4B86FA}" srcOrd="0" destOrd="0" presId="urn:microsoft.com/office/officeart/2005/8/layout/radial4"/>
    <dgm:cxn modelId="{325E6837-51A5-4480-8321-AFA5369DC988}" type="presOf" srcId="{2437A00F-F8DC-4924-BC08-1DA89A76210C}" destId="{90AEA724-A04D-4C23-A66B-A38CFD1575B5}" srcOrd="0" destOrd="0" presId="urn:microsoft.com/office/officeart/2005/8/layout/radial4"/>
    <dgm:cxn modelId="{F8199DD1-A0D4-437B-8751-738680CE43BD}" srcId="{B3A22199-2D9B-43F7-840B-7A7DD4CC1628}" destId="{24C8D46E-4A71-4371-B29D-9D9AE8EDE9E9}" srcOrd="1" destOrd="0" parTransId="{1358E17D-6F5E-449E-8D42-45583A9D78F2}" sibTransId="{5CE479AE-FFF0-4671-8C6E-C077572C7B49}"/>
    <dgm:cxn modelId="{609CD41B-12AE-46B5-AEEF-DE81C0FCB323}" type="presOf" srcId="{B3A22199-2D9B-43F7-840B-7A7DD4CC1628}" destId="{8C4325D6-C601-4A59-AB2F-83C76D3AF605}" srcOrd="0" destOrd="0" presId="urn:microsoft.com/office/officeart/2005/8/layout/radial4"/>
    <dgm:cxn modelId="{5A25D94E-54EA-4B97-A869-8CD64656178C}" srcId="{1F115DF2-0314-4E78-9CB3-0C0C2D54E411}" destId="{B3A22199-2D9B-43F7-840B-7A7DD4CC1628}" srcOrd="0" destOrd="0" parTransId="{81D4B0BC-A929-47BF-B7CE-BD136FE37C71}" sibTransId="{F2526778-4A34-4D86-AD81-186E0CC076E3}"/>
    <dgm:cxn modelId="{37DF299B-EBCC-4E48-BEE5-7455BAA48312}" type="presOf" srcId="{1358E17D-6F5E-449E-8D42-45583A9D78F2}" destId="{ABD567A0-458A-4361-82C9-F361B1E1C201}" srcOrd="0" destOrd="0" presId="urn:microsoft.com/office/officeart/2005/8/layout/radial4"/>
    <dgm:cxn modelId="{8FCBB888-9615-42FA-92F6-A4A52788E6F0}" type="presParOf" srcId="{F47A8B7F-2D2A-459A-BC75-F2C9730006D6}" destId="{8C4325D6-C601-4A59-AB2F-83C76D3AF605}" srcOrd="0" destOrd="0" presId="urn:microsoft.com/office/officeart/2005/8/layout/radial4"/>
    <dgm:cxn modelId="{B736F0EB-93DA-4D32-8377-08F2533EC267}" type="presParOf" srcId="{F47A8B7F-2D2A-459A-BC75-F2C9730006D6}" destId="{ADA27DC1-37E9-49EA-8078-A3FC4B855482}" srcOrd="1" destOrd="0" presId="urn:microsoft.com/office/officeart/2005/8/layout/radial4"/>
    <dgm:cxn modelId="{F5EE9DA7-9C74-4876-B325-11279C74A2FA}" type="presParOf" srcId="{F47A8B7F-2D2A-459A-BC75-F2C9730006D6}" destId="{1DAB4EFB-34E1-4195-AD2C-25CD5E695B5A}" srcOrd="2" destOrd="0" presId="urn:microsoft.com/office/officeart/2005/8/layout/radial4"/>
    <dgm:cxn modelId="{8BB8D252-52FA-47A6-A236-EF8072F41B0B}" type="presParOf" srcId="{F47A8B7F-2D2A-459A-BC75-F2C9730006D6}" destId="{ABD567A0-458A-4361-82C9-F361B1E1C201}" srcOrd="3" destOrd="0" presId="urn:microsoft.com/office/officeart/2005/8/layout/radial4"/>
    <dgm:cxn modelId="{72DA7F95-8978-4D54-9345-B02F05678758}" type="presParOf" srcId="{F47A8B7F-2D2A-459A-BC75-F2C9730006D6}" destId="{CB77B047-47B5-4A0E-8967-DA9DAF4B86FA}" srcOrd="4" destOrd="0" presId="urn:microsoft.com/office/officeart/2005/8/layout/radial4"/>
    <dgm:cxn modelId="{97D4758A-23AC-4815-B20C-BD1B6E420624}" type="presParOf" srcId="{F47A8B7F-2D2A-459A-BC75-F2C9730006D6}" destId="{0A0F9021-A0F2-4D2B-991C-8F96BD2B8262}" srcOrd="5" destOrd="0" presId="urn:microsoft.com/office/officeart/2005/8/layout/radial4"/>
    <dgm:cxn modelId="{6FFC3702-8030-4740-A99F-B5BB5E13C919}" type="presParOf" srcId="{F47A8B7F-2D2A-459A-BC75-F2C9730006D6}" destId="{90AEA724-A04D-4C23-A66B-A38CFD1575B5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2E40CEE-6B09-4EFD-9A17-1635BD729857}">
      <dsp:nvSpPr>
        <dsp:cNvPr id="0" name=""/>
        <dsp:cNvSpPr/>
      </dsp:nvSpPr>
      <dsp:spPr>
        <a:xfrm>
          <a:off x="2247973" y="305437"/>
          <a:ext cx="4063951" cy="1411356"/>
        </a:xfrm>
        <a:prstGeom prst="ellipse">
          <a:avLst/>
        </a:prstGeom>
        <a:solidFill>
          <a:schemeClr val="accent4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BAD03D-34E5-4591-ADBA-5C47AC020345}">
      <dsp:nvSpPr>
        <dsp:cNvPr id="0" name=""/>
        <dsp:cNvSpPr/>
      </dsp:nvSpPr>
      <dsp:spPr>
        <a:xfrm>
          <a:off x="3892456" y="3761371"/>
          <a:ext cx="787587" cy="504056"/>
        </a:xfrm>
        <a:prstGeom prst="down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B6575D-2A24-400C-A190-D64A32A5408B}">
      <dsp:nvSpPr>
        <dsp:cNvPr id="0" name=""/>
        <dsp:cNvSpPr/>
      </dsp:nvSpPr>
      <dsp:spPr>
        <a:xfrm>
          <a:off x="283182" y="4164616"/>
          <a:ext cx="8006135" cy="945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1" kern="1200" noProof="0" smtClean="0">
              <a:latin typeface="Calibri" pitchFamily="34" charset="0"/>
              <a:ea typeface="+mj-ea"/>
              <a:cs typeface="Calibri" pitchFamily="34" charset="0"/>
            </a:rPr>
            <a:t>0 KM conversion to bi-fuel LPG at a PDI centre before shipment to dealer organisation</a:t>
          </a:r>
          <a:endParaRPr lang="en-GB" sz="2800" b="1" kern="1200" noProof="0" dirty="0" smtClean="0">
            <a:latin typeface="Calibri" pitchFamily="34" charset="0"/>
            <a:ea typeface="+mj-ea"/>
            <a:cs typeface="Calibri" pitchFamily="34" charset="0"/>
          </a:endParaRPr>
        </a:p>
      </dsp:txBody>
      <dsp:txXfrm>
        <a:off x="283182" y="4164616"/>
        <a:ext cx="8006135" cy="945105"/>
      </dsp:txXfrm>
    </dsp:sp>
    <dsp:sp modelId="{A519861D-D720-43B0-ACED-6B12D95EC08A}">
      <dsp:nvSpPr>
        <dsp:cNvPr id="0" name=""/>
        <dsp:cNvSpPr/>
      </dsp:nvSpPr>
      <dsp:spPr>
        <a:xfrm>
          <a:off x="3744413" y="1800193"/>
          <a:ext cx="1417657" cy="141765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900" kern="1200" dirty="0"/>
        </a:p>
      </dsp:txBody>
      <dsp:txXfrm>
        <a:off x="3744413" y="1800193"/>
        <a:ext cx="1417657" cy="1417657"/>
      </dsp:txXfrm>
    </dsp:sp>
    <dsp:sp modelId="{C842CF94-F43F-4F93-B1AE-A25653200B27}">
      <dsp:nvSpPr>
        <dsp:cNvPr id="0" name=""/>
        <dsp:cNvSpPr/>
      </dsp:nvSpPr>
      <dsp:spPr>
        <a:xfrm>
          <a:off x="2711074" y="762238"/>
          <a:ext cx="1417657" cy="1417657"/>
        </a:xfrm>
        <a:prstGeom prst="ellipse">
          <a:avLst/>
        </a:prstGeom>
        <a:solidFill>
          <a:schemeClr val="accent4">
            <a:hueOff val="3148"/>
            <a:satOff val="186"/>
            <a:lumOff val="-69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/>
            <a:t>D-OEM</a:t>
          </a:r>
          <a:endParaRPr lang="nl-NL" sz="1900" kern="1200" dirty="0"/>
        </a:p>
      </dsp:txBody>
      <dsp:txXfrm>
        <a:off x="2711074" y="762238"/>
        <a:ext cx="1417657" cy="1417657"/>
      </dsp:txXfrm>
    </dsp:sp>
    <dsp:sp modelId="{FE2AE0D2-FB28-4C29-A228-8D1184D1089F}">
      <dsp:nvSpPr>
        <dsp:cNvPr id="0" name=""/>
        <dsp:cNvSpPr/>
      </dsp:nvSpPr>
      <dsp:spPr>
        <a:xfrm>
          <a:off x="4160236" y="419480"/>
          <a:ext cx="1417657" cy="1417657"/>
        </a:xfrm>
        <a:prstGeom prst="ellipse">
          <a:avLst/>
        </a:prstGeom>
        <a:solidFill>
          <a:schemeClr val="accent4">
            <a:hueOff val="6297"/>
            <a:satOff val="372"/>
            <a:lumOff val="-1392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/>
            <a:t>(A)OEM</a:t>
          </a:r>
          <a:endParaRPr lang="nl-NL" sz="1900" kern="1200" dirty="0"/>
        </a:p>
      </dsp:txBody>
      <dsp:txXfrm>
        <a:off x="4160236" y="419480"/>
        <a:ext cx="1417657" cy="1417657"/>
      </dsp:txXfrm>
    </dsp:sp>
    <dsp:sp modelId="{5F1A120F-EE8E-41AD-98D3-9D18A6364FAE}">
      <dsp:nvSpPr>
        <dsp:cNvPr id="0" name=""/>
        <dsp:cNvSpPr/>
      </dsp:nvSpPr>
      <dsp:spPr>
        <a:xfrm>
          <a:off x="1728209" y="144023"/>
          <a:ext cx="4618929" cy="3931052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C4325D6-C601-4A59-AB2F-83C76D3AF605}">
      <dsp:nvSpPr>
        <dsp:cNvPr id="0" name=""/>
        <dsp:cNvSpPr/>
      </dsp:nvSpPr>
      <dsp:spPr>
        <a:xfrm>
          <a:off x="2725665" y="1770395"/>
          <a:ext cx="1485100" cy="14851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700" kern="1200" dirty="0" smtClean="0"/>
            <a:t>Order</a:t>
          </a:r>
          <a:endParaRPr lang="nl-NL" sz="2700" kern="1200" dirty="0"/>
        </a:p>
      </dsp:txBody>
      <dsp:txXfrm>
        <a:off x="2725665" y="1770395"/>
        <a:ext cx="1485100" cy="1485100"/>
      </dsp:txXfrm>
    </dsp:sp>
    <dsp:sp modelId="{ADA27DC1-37E9-49EA-8078-A3FC4B855482}">
      <dsp:nvSpPr>
        <dsp:cNvPr id="0" name=""/>
        <dsp:cNvSpPr/>
      </dsp:nvSpPr>
      <dsp:spPr>
        <a:xfrm rot="12900000">
          <a:off x="1769530" y="1510696"/>
          <a:ext cx="1139119" cy="423253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AB4EFB-34E1-4195-AD2C-25CD5E695B5A}">
      <dsp:nvSpPr>
        <dsp:cNvPr id="0" name=""/>
        <dsp:cNvSpPr/>
      </dsp:nvSpPr>
      <dsp:spPr>
        <a:xfrm>
          <a:off x="1167111" y="831299"/>
          <a:ext cx="1410845" cy="112867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700" kern="1200" dirty="0" smtClean="0"/>
            <a:t>PDI</a:t>
          </a:r>
          <a:endParaRPr lang="nl-NL" sz="1700" kern="1200" dirty="0"/>
        </a:p>
      </dsp:txBody>
      <dsp:txXfrm>
        <a:off x="1167111" y="831299"/>
        <a:ext cx="1410845" cy="1128676"/>
      </dsp:txXfrm>
    </dsp:sp>
    <dsp:sp modelId="{ABD567A0-458A-4361-82C9-F361B1E1C201}">
      <dsp:nvSpPr>
        <dsp:cNvPr id="0" name=""/>
        <dsp:cNvSpPr/>
      </dsp:nvSpPr>
      <dsp:spPr>
        <a:xfrm rot="16200000">
          <a:off x="2898656" y="922910"/>
          <a:ext cx="1139119" cy="423253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4453"/>
            <a:satOff val="264"/>
            <a:lumOff val="-1764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77B047-47B5-4A0E-8967-DA9DAF4B86FA}">
      <dsp:nvSpPr>
        <dsp:cNvPr id="0" name=""/>
        <dsp:cNvSpPr/>
      </dsp:nvSpPr>
      <dsp:spPr>
        <a:xfrm>
          <a:off x="2762793" y="639"/>
          <a:ext cx="1410845" cy="1128676"/>
        </a:xfrm>
        <a:prstGeom prst="roundRect">
          <a:avLst>
            <a:gd name="adj" fmla="val 10000"/>
          </a:avLst>
        </a:prstGeom>
        <a:solidFill>
          <a:schemeClr val="accent5">
            <a:hueOff val="4453"/>
            <a:satOff val="264"/>
            <a:lumOff val="-1764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700" kern="1200" dirty="0" smtClean="0"/>
            <a:t>Hyundai Dealer</a:t>
          </a:r>
          <a:endParaRPr lang="nl-NL" sz="1700" kern="1200" dirty="0"/>
        </a:p>
      </dsp:txBody>
      <dsp:txXfrm>
        <a:off x="2762793" y="639"/>
        <a:ext cx="1410845" cy="1128676"/>
      </dsp:txXfrm>
    </dsp:sp>
    <dsp:sp modelId="{0A0F9021-A0F2-4D2B-991C-8F96BD2B8262}">
      <dsp:nvSpPr>
        <dsp:cNvPr id="0" name=""/>
        <dsp:cNvSpPr/>
      </dsp:nvSpPr>
      <dsp:spPr>
        <a:xfrm rot="19500000">
          <a:off x="4027782" y="1510696"/>
          <a:ext cx="1139119" cy="423253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8906"/>
            <a:satOff val="528"/>
            <a:lumOff val="-3529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AEA724-A04D-4C23-A66B-A38CFD1575B5}">
      <dsp:nvSpPr>
        <dsp:cNvPr id="0" name=""/>
        <dsp:cNvSpPr/>
      </dsp:nvSpPr>
      <dsp:spPr>
        <a:xfrm>
          <a:off x="4358474" y="831299"/>
          <a:ext cx="1410845" cy="1128676"/>
        </a:xfrm>
        <a:prstGeom prst="roundRect">
          <a:avLst>
            <a:gd name="adj" fmla="val 10000"/>
          </a:avLst>
        </a:prstGeom>
        <a:solidFill>
          <a:schemeClr val="accent5">
            <a:hueOff val="8906"/>
            <a:satOff val="528"/>
            <a:lumOff val="-3529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700" kern="1200" dirty="0" err="1" smtClean="0"/>
            <a:t>Ecoengines</a:t>
          </a:r>
          <a:r>
            <a:rPr lang="nl-NL" sz="1700" kern="1200" dirty="0" smtClean="0"/>
            <a:t>  GmbH</a:t>
          </a:r>
          <a:endParaRPr lang="nl-NL" sz="1700" kern="1200" dirty="0"/>
        </a:p>
      </dsp:txBody>
      <dsp:txXfrm>
        <a:off x="4358474" y="831299"/>
        <a:ext cx="1410845" cy="11286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659" cy="496411"/>
          </a:xfrm>
          <a:prstGeom prst="rect">
            <a:avLst/>
          </a:prstGeom>
        </p:spPr>
        <p:txBody>
          <a:bodyPr vert="horz" lIns="93103" tIns="46553" rIns="93103" bIns="46553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0443" y="2"/>
            <a:ext cx="2945659" cy="496411"/>
          </a:xfrm>
          <a:prstGeom prst="rect">
            <a:avLst/>
          </a:prstGeom>
        </p:spPr>
        <p:txBody>
          <a:bodyPr vert="horz" lIns="93103" tIns="46553" rIns="93103" bIns="46553" rtlCol="0"/>
          <a:lstStyle>
            <a:lvl1pPr algn="r">
              <a:defRPr sz="1200"/>
            </a:lvl1pPr>
          </a:lstStyle>
          <a:p>
            <a:fld id="{2319883E-F526-49B8-A382-EFE86BB217B2}" type="datetimeFigureOut">
              <a:rPr lang="nl-NL" smtClean="0"/>
              <a:pPr/>
              <a:t>19-8-2014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3103" tIns="46553" rIns="93103" bIns="46553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3103" tIns="46553" rIns="93103" bIns="46553" rtlCol="0" anchor="b"/>
          <a:lstStyle>
            <a:lvl1pPr algn="r">
              <a:defRPr sz="1200"/>
            </a:lvl1pPr>
          </a:lstStyle>
          <a:p>
            <a:fld id="{3CF552B8-28B6-42A5-BB0B-56CCAADACC8C}" type="slidenum">
              <a:rPr lang="nl-NL" smtClean="0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659" cy="496411"/>
          </a:xfrm>
          <a:prstGeom prst="rect">
            <a:avLst/>
          </a:prstGeom>
        </p:spPr>
        <p:txBody>
          <a:bodyPr vert="horz" lIns="93103" tIns="46553" rIns="93103" bIns="46553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2"/>
            <a:ext cx="2945659" cy="496411"/>
          </a:xfrm>
          <a:prstGeom prst="rect">
            <a:avLst/>
          </a:prstGeom>
        </p:spPr>
        <p:txBody>
          <a:bodyPr vert="horz" lIns="93103" tIns="46553" rIns="93103" bIns="46553" rtlCol="0"/>
          <a:lstStyle>
            <a:lvl1pPr algn="r">
              <a:defRPr sz="1200"/>
            </a:lvl1pPr>
          </a:lstStyle>
          <a:p>
            <a:fld id="{A19BF02D-97C0-4C96-888A-18B1FF8159CB}" type="datetimeFigureOut">
              <a:rPr lang="nl-NL" smtClean="0"/>
              <a:pPr/>
              <a:t>19-8-2014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3" tIns="46553" rIns="93103" bIns="46553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3103" tIns="46553" rIns="93103" bIns="46553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3103" tIns="46553" rIns="93103" bIns="46553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3103" tIns="46553" rIns="93103" bIns="46553" rtlCol="0" anchor="b"/>
          <a:lstStyle>
            <a:lvl1pPr algn="r">
              <a:defRPr sz="1200"/>
            </a:lvl1pPr>
          </a:lstStyle>
          <a:p>
            <a:fld id="{14351386-685D-4DCA-A100-08CC43ABB5E2}" type="slidenum">
              <a:rPr lang="nl-NL" smtClean="0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351386-685D-4DCA-A100-08CC43ABB5E2}" type="slidenum">
              <a:rPr lang="nl-NL" smtClean="0"/>
              <a:pPr/>
              <a:t>5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3434245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196752"/>
            <a:ext cx="9144000" cy="254963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428728" y="4365104"/>
            <a:ext cx="6400800" cy="500066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het opmaakprofiel van de modelondertitel te bewerken</a:t>
            </a:r>
            <a:endParaRPr lang="nl-NL" dirty="0"/>
          </a:p>
        </p:txBody>
      </p:sp>
      <p:sp>
        <p:nvSpPr>
          <p:cNvPr id="4" name="Rechthoek 3"/>
          <p:cNvSpPr/>
          <p:nvPr userDrawn="1"/>
        </p:nvSpPr>
        <p:spPr>
          <a:xfrm>
            <a:off x="3387502" y="620688"/>
            <a:ext cx="54726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600" b="1" i="1" dirty="0" smtClean="0">
                <a:ln w="11430"/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World leader in alternative fuel systems </a:t>
            </a:r>
            <a:endParaRPr lang="en-GB" sz="1600" b="1" i="1" dirty="0">
              <a:ln w="11430"/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Tijdelijke aanduiding voor datum 2"/>
          <p:cNvSpPr>
            <a:spLocks noGrp="1"/>
          </p:cNvSpPr>
          <p:nvPr userDrawn="1">
            <p:ph type="dt" sz="half" idx="10"/>
          </p:nvPr>
        </p:nvSpPr>
        <p:spPr>
          <a:xfrm>
            <a:off x="142844" y="6403685"/>
            <a:ext cx="2133600" cy="365125"/>
          </a:xfrm>
          <a:prstGeom prst="rect">
            <a:avLst/>
          </a:prstGeom>
        </p:spPr>
        <p:txBody>
          <a:bodyPr/>
          <a:lstStyle/>
          <a:p>
            <a:fld id="{1577847F-777E-43E5-BCCD-4B6CC3B63A32}" type="datetime5">
              <a:rPr lang="en-GB" sz="1200" smtClean="0">
                <a:latin typeface="Calibri" pitchFamily="34" charset="0"/>
              </a:rPr>
              <a:pPr/>
              <a:t>19-Aug-14</a:t>
            </a:fld>
            <a:endParaRPr lang="nl-NL" sz="1200" dirty="0">
              <a:latin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450850" indent="-450850">
              <a:buFontTx/>
              <a:buBlip>
                <a:blip r:embed="rId2"/>
              </a:buBlip>
              <a:defRPr sz="2400" baseline="0">
                <a:latin typeface="Calibri" pitchFamily="34" charset="0"/>
                <a:cs typeface="Calibri" pitchFamily="34" charset="0"/>
              </a:defRPr>
            </a:lvl1pPr>
            <a:lvl2pPr>
              <a:defRPr sz="2000">
                <a:latin typeface="Calibri" pitchFamily="34" charset="0"/>
                <a:cs typeface="Calibri" pitchFamily="34" charset="0"/>
              </a:defRPr>
            </a:lvl2pPr>
            <a:lvl3pPr>
              <a:defRPr sz="1800">
                <a:latin typeface="Calibri" pitchFamily="34" charset="0"/>
                <a:cs typeface="Calibri" pitchFamily="34" charset="0"/>
              </a:defRPr>
            </a:lvl3pPr>
            <a:lvl4pPr>
              <a:defRPr sz="1600">
                <a:latin typeface="Calibri" pitchFamily="34" charset="0"/>
                <a:cs typeface="Calibri" pitchFamily="34" charset="0"/>
              </a:defRPr>
            </a:lvl4pPr>
            <a:lvl5pPr>
              <a:defRPr sz="1400"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2265809" y="362544"/>
            <a:ext cx="6624736" cy="725470"/>
          </a:xfrm>
        </p:spPr>
        <p:txBody>
          <a:bodyPr/>
          <a:lstStyle>
            <a:lvl1pPr algn="r">
              <a:defRPr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 userDrawn="1">
            <p:ph type="ftr" sz="quarter" idx="3"/>
          </p:nvPr>
        </p:nvSpPr>
        <p:spPr>
          <a:xfrm>
            <a:off x="3116560" y="6525344"/>
            <a:ext cx="2895600" cy="26064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2"/>
                </a:solidFill>
              </a:defRPr>
            </a:lvl1pPr>
          </a:lstStyle>
          <a:p>
            <a:r>
              <a:rPr lang="nl-NL" sz="1200" dirty="0" smtClean="0">
                <a:latin typeface="Calibri" pitchFamily="34" charset="0"/>
              </a:rPr>
              <a:t>© 2012 Prins Autogassystemen B.V.</a:t>
            </a:r>
            <a:endParaRPr lang="nl-NL" sz="1200" dirty="0">
              <a:latin typeface="Calibri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2265809" y="362544"/>
            <a:ext cx="6624736" cy="7254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285720" y="1500174"/>
            <a:ext cx="8572560" cy="4714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1071545"/>
            <a:ext cx="9144000" cy="129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 descr="\\Srv-fp01\users\jwou\Mijn Documenten\Mijn afbeeldingen\Kopie van Nieuwe afbeelding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16137" y="188640"/>
            <a:ext cx="1879599" cy="711158"/>
          </a:xfrm>
          <a:prstGeom prst="rect">
            <a:avLst/>
          </a:prstGeom>
          <a:noFill/>
        </p:spPr>
      </p:pic>
      <p:pic>
        <p:nvPicPr>
          <p:cNvPr id="15" name="Afbeelding 14" descr="Mascotte Prins def (600 x 339).png"/>
          <p:cNvPicPr>
            <a:picLocks noChangeAspect="1"/>
          </p:cNvPicPr>
          <p:nvPr userDrawn="1"/>
        </p:nvPicPr>
        <p:blipFill>
          <a:blip r:embed="rId7" cstate="email"/>
          <a:stretch>
            <a:fillRect/>
          </a:stretch>
        </p:blipFill>
        <p:spPr>
          <a:xfrm>
            <a:off x="7956376" y="6207202"/>
            <a:ext cx="945426" cy="534166"/>
          </a:xfrm>
          <a:prstGeom prst="rect">
            <a:avLst/>
          </a:prstGeom>
        </p:spPr>
      </p:pic>
      <p:sp>
        <p:nvSpPr>
          <p:cNvPr id="7" name="Tijdelijke aanduiding voor datum 2"/>
          <p:cNvSpPr>
            <a:spLocks noGrp="1"/>
          </p:cNvSpPr>
          <p:nvPr userDrawn="1">
            <p:ph type="dt" sz="half" idx="2"/>
          </p:nvPr>
        </p:nvSpPr>
        <p:spPr>
          <a:xfrm>
            <a:off x="323528" y="6525344"/>
            <a:ext cx="2133600" cy="24346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A9C99A22-A47B-4192-8813-AAF1ED52A7C5}" type="datetime5">
              <a:rPr lang="en-GB" sz="1200" smtClean="0">
                <a:latin typeface="Calibri" pitchFamily="34" charset="0"/>
              </a:rPr>
              <a:pPr/>
              <a:t>19-Aug-14</a:t>
            </a:fld>
            <a:endParaRPr lang="nl-NL" sz="1200" dirty="0">
              <a:latin typeface="Calibri" pitchFamily="34" charset="0"/>
            </a:endParaRPr>
          </a:p>
        </p:txBody>
      </p:sp>
      <p:sp>
        <p:nvSpPr>
          <p:cNvPr id="8" name="Tijdelijke aanduiding voor voettekst 3"/>
          <p:cNvSpPr>
            <a:spLocks noGrp="1"/>
          </p:cNvSpPr>
          <p:nvPr userDrawn="1">
            <p:ph type="ftr" sz="quarter" idx="3"/>
          </p:nvPr>
        </p:nvSpPr>
        <p:spPr>
          <a:xfrm>
            <a:off x="3116560" y="6525344"/>
            <a:ext cx="2895600" cy="26064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2"/>
                </a:solidFill>
              </a:defRPr>
            </a:lvl1pPr>
          </a:lstStyle>
          <a:p>
            <a:r>
              <a:rPr lang="nl-NL" sz="1200" dirty="0" smtClean="0">
                <a:latin typeface="Calibri" pitchFamily="34" charset="0"/>
              </a:rPr>
              <a:t>© 2012 Prins Autogassystemen B.V.</a:t>
            </a:r>
            <a:endParaRPr lang="nl-NL" sz="1200" dirty="0">
              <a:latin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hf sldNum="0" hdr="0" dt="0"/>
  <p:txStyles>
    <p:titleStyle>
      <a:lvl1pPr algn="r" defTabSz="914400" rtl="0" eaLnBrk="1" latinLnBrk="0" hangingPunct="1">
        <a:spcBef>
          <a:spcPct val="0"/>
        </a:spcBef>
        <a:buNone/>
        <a:defRPr sz="3600" b="1" kern="1200">
          <a:solidFill>
            <a:schemeClr val="tx2"/>
          </a:solidFill>
          <a:latin typeface="Calibri" pitchFamily="34" charset="0"/>
          <a:ea typeface="+mj-ea"/>
          <a:cs typeface="Calibri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2"/>
          </a:solidFill>
          <a:latin typeface="Calibri" pitchFamily="34" charset="0"/>
          <a:ea typeface="+mn-ea"/>
          <a:cs typeface="Calibri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2"/>
          </a:solidFill>
          <a:latin typeface="Calibri" pitchFamily="34" charset="0"/>
          <a:ea typeface="+mn-ea"/>
          <a:cs typeface="Calibri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2"/>
          </a:solidFill>
          <a:latin typeface="Calibri" pitchFamily="34" charset="0"/>
          <a:ea typeface="+mn-ea"/>
          <a:cs typeface="Calibri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2"/>
          </a:solidFill>
          <a:latin typeface="Calibri" pitchFamily="34" charset="0"/>
          <a:ea typeface="+mn-ea"/>
          <a:cs typeface="Calibri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2"/>
          </a:solidFill>
          <a:latin typeface="Calibri" pitchFamily="34" charset="0"/>
          <a:ea typeface="+mn-ea"/>
          <a:cs typeface="Calibr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35.jpeg"/><Relationship Id="rId12" Type="http://schemas.openxmlformats.org/officeDocument/2006/relationships/image" Target="../media/image40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openxmlformats.org/officeDocument/2006/relationships/image" Target="../media/image39.jpeg"/><Relationship Id="rId5" Type="http://schemas.openxmlformats.org/officeDocument/2006/relationships/diagramColors" Target="../diagrams/colors2.xml"/><Relationship Id="rId10" Type="http://schemas.openxmlformats.org/officeDocument/2006/relationships/image" Target="../media/image38.jpe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://www.google.nl/url?sa=i&amp;rct=j&amp;q=&amp;esrc=s&amp;source=images&amp;cd=&amp;cad=rja&amp;uact=8&amp;docid=8ODo04ZBTzPQQM&amp;tbnid=y7VupOEF9ECxVM:&amp;ved=0CAUQjRw&amp;url=http://www.justlease.nl/AutoLease/Kia/&amp;ei=hjc5U_WkGcWb1AXhhYHQCw&amp;bvm=bv.63808443,d.bGQ&amp;psig=AFQjCNF-dtRyXGcW8OEGbG-rasox43KpIw&amp;ust=1396345093584671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ndertitel 1"/>
          <p:cNvSpPr>
            <a:spLocks noGrp="1"/>
          </p:cNvSpPr>
          <p:nvPr>
            <p:ph type="subTitle" idx="1"/>
          </p:nvPr>
        </p:nvSpPr>
        <p:spPr>
          <a:xfrm>
            <a:off x="1170456" y="4221088"/>
            <a:ext cx="7433992" cy="1800200"/>
          </a:xfrm>
        </p:spPr>
        <p:txBody>
          <a:bodyPr/>
          <a:lstStyle/>
          <a:p>
            <a:r>
              <a:rPr lang="en-GB" sz="3600" b="1" dirty="0" smtClean="0">
                <a:solidFill>
                  <a:schemeClr val="tx2"/>
                </a:solidFill>
              </a:rPr>
              <a:t>Opportunities for Autogas in (A)OEM</a:t>
            </a:r>
          </a:p>
          <a:p>
            <a:endParaRPr lang="en-GB" sz="2000" b="1" dirty="0" smtClean="0">
              <a:solidFill>
                <a:schemeClr val="tx2"/>
              </a:solidFill>
            </a:endParaRPr>
          </a:p>
          <a:p>
            <a:r>
              <a:rPr lang="en-GB" sz="2000" b="1" dirty="0" smtClean="0">
                <a:solidFill>
                  <a:schemeClr val="tx2"/>
                </a:solidFill>
              </a:rPr>
              <a:t>Luis Fernández</a:t>
            </a:r>
          </a:p>
          <a:p>
            <a:endParaRPr lang="en-GB" sz="3600" b="1" dirty="0" smtClean="0">
              <a:solidFill>
                <a:schemeClr val="tx2"/>
              </a:solidFill>
            </a:endParaRPr>
          </a:p>
          <a:p>
            <a:endParaRPr lang="en-GB" sz="2400" b="1" dirty="0" smtClean="0">
              <a:solidFill>
                <a:schemeClr val="tx2"/>
              </a:solidFill>
            </a:endParaRPr>
          </a:p>
          <a:p>
            <a:endParaRPr lang="en-GB" sz="3600" b="1" dirty="0" smtClean="0">
              <a:solidFill>
                <a:schemeClr val="tx2"/>
              </a:solidFill>
            </a:endParaRPr>
          </a:p>
        </p:txBody>
      </p:sp>
      <p:sp>
        <p:nvSpPr>
          <p:cNvPr id="3" name="Tijdelijke aanduiding voor voettekst 3"/>
          <p:cNvSpPr txBox="1">
            <a:spLocks/>
          </p:cNvSpPr>
          <p:nvPr/>
        </p:nvSpPr>
        <p:spPr>
          <a:xfrm>
            <a:off x="3260576" y="6525344"/>
            <a:ext cx="2895600" cy="26064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© 2014 Prins Autogassystemen B.V.</a:t>
            </a: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Overview</a:t>
            </a:r>
            <a:endParaRPr lang="en-GB" sz="3600" dirty="0">
              <a:latin typeface="Calibri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85720" y="1571612"/>
            <a:ext cx="8572560" cy="4714908"/>
          </a:xfrm>
        </p:spPr>
        <p:txBody>
          <a:bodyPr>
            <a:normAutofit fontScale="62500" lnSpcReduction="20000"/>
          </a:bodyPr>
          <a:lstStyle/>
          <a:p>
            <a:pPr marL="274320" indent="-274320" algn="ctr">
              <a:buClr>
                <a:schemeClr val="tx2"/>
              </a:buClr>
              <a:buFont typeface="Wingdings 2"/>
              <a:buChar char=""/>
              <a:defRPr/>
            </a:pPr>
            <a:r>
              <a:rPr lang="en-GB" sz="3600" dirty="0" smtClean="0"/>
              <a:t>Introduction </a:t>
            </a:r>
            <a:r>
              <a:rPr lang="en-GB" sz="3600" dirty="0" smtClean="0"/>
              <a:t>Prins and some best practices</a:t>
            </a:r>
            <a:endParaRPr lang="en-GB" sz="3600" dirty="0" smtClean="0"/>
          </a:p>
          <a:p>
            <a:pPr marL="274320" indent="-274320" algn="ctr">
              <a:buClr>
                <a:schemeClr val="tx2"/>
              </a:buClr>
              <a:buFont typeface="Wingdings 2"/>
              <a:buChar char=""/>
              <a:defRPr/>
            </a:pPr>
            <a:endParaRPr lang="en-GB" sz="3600" dirty="0" smtClean="0"/>
          </a:p>
          <a:p>
            <a:pPr marL="274320" indent="-274320" algn="ctr">
              <a:buClr>
                <a:schemeClr val="tx2"/>
              </a:buClr>
              <a:buFont typeface="Wingdings 2"/>
              <a:buChar char=""/>
              <a:defRPr/>
            </a:pPr>
            <a:r>
              <a:rPr lang="en-GB" sz="3600" dirty="0" smtClean="0"/>
              <a:t>Definition </a:t>
            </a:r>
            <a:r>
              <a:rPr lang="en-GB" sz="3600" dirty="0" smtClean="0"/>
              <a:t>of (A)OEM / After </a:t>
            </a:r>
            <a:r>
              <a:rPr lang="en-GB" sz="3600" dirty="0" smtClean="0"/>
              <a:t>OEM market</a:t>
            </a:r>
            <a:endParaRPr lang="en-GB" sz="3600" dirty="0" smtClean="0"/>
          </a:p>
          <a:p>
            <a:pPr marL="274320" indent="-274320" algn="ctr">
              <a:buClr>
                <a:schemeClr val="tx2"/>
              </a:buClr>
              <a:buFont typeface="Wingdings 2"/>
              <a:buChar char=""/>
              <a:defRPr/>
            </a:pPr>
            <a:endParaRPr lang="en-GB" sz="3600" dirty="0" smtClean="0"/>
          </a:p>
          <a:p>
            <a:pPr marL="274320" indent="-274320" algn="ctr">
              <a:buClr>
                <a:schemeClr val="tx2"/>
              </a:buClr>
              <a:buFont typeface="Wingdings 2"/>
              <a:buChar char=""/>
              <a:defRPr/>
            </a:pPr>
            <a:r>
              <a:rPr lang="en-GB" sz="3600" dirty="0" smtClean="0"/>
              <a:t>Changing </a:t>
            </a:r>
            <a:r>
              <a:rPr lang="en-GB" sz="3600" dirty="0" smtClean="0"/>
              <a:t>market conditions</a:t>
            </a:r>
          </a:p>
          <a:p>
            <a:pPr marL="274320" indent="-274320" algn="ctr">
              <a:buClr>
                <a:schemeClr val="tx2"/>
              </a:buClr>
              <a:buFont typeface="Wingdings 2"/>
              <a:buChar char=""/>
              <a:defRPr/>
            </a:pPr>
            <a:endParaRPr lang="en-GB" sz="3600" dirty="0" smtClean="0"/>
          </a:p>
          <a:p>
            <a:pPr marL="274320" indent="-274320" algn="ctr">
              <a:buClr>
                <a:schemeClr val="tx2"/>
              </a:buClr>
              <a:buFont typeface="Wingdings 2"/>
              <a:buChar char=""/>
              <a:defRPr/>
            </a:pPr>
            <a:r>
              <a:rPr lang="en-GB" sz="3600" dirty="0" smtClean="0"/>
              <a:t>Opportunity </a:t>
            </a:r>
            <a:r>
              <a:rPr lang="en-GB" sz="3600" dirty="0" smtClean="0"/>
              <a:t>for autogas </a:t>
            </a:r>
          </a:p>
          <a:p>
            <a:pPr marL="274320" indent="-274320" algn="ctr">
              <a:buClr>
                <a:schemeClr val="tx2"/>
              </a:buClr>
              <a:buFont typeface="Wingdings 2"/>
              <a:buChar char=""/>
              <a:defRPr/>
            </a:pPr>
            <a:endParaRPr lang="en-GB" sz="3600" dirty="0" smtClean="0">
              <a:latin typeface="Calibri" pitchFamily="34" charset="0"/>
            </a:endParaRPr>
          </a:p>
          <a:p>
            <a:pPr marL="274320" indent="-274320" algn="ctr">
              <a:buClr>
                <a:schemeClr val="tx2"/>
              </a:buClr>
              <a:buFont typeface="Wingdings 2"/>
              <a:buChar char=""/>
              <a:defRPr/>
            </a:pPr>
            <a:r>
              <a:rPr lang="en-GB" sz="3600" dirty="0" smtClean="0">
                <a:latin typeface="Calibri" pitchFamily="34" charset="0"/>
              </a:rPr>
              <a:t>Case</a:t>
            </a:r>
            <a:r>
              <a:rPr lang="en-GB" sz="3600" dirty="0" smtClean="0">
                <a:latin typeface="Calibri" pitchFamily="34" charset="0"/>
              </a:rPr>
              <a:t>: Hyundai Motor Germany (HMD)</a:t>
            </a:r>
          </a:p>
          <a:p>
            <a:pPr marL="274320" indent="-274320" algn="ctr">
              <a:buClr>
                <a:schemeClr val="tx2"/>
              </a:buClr>
              <a:buFont typeface="Wingdings 2"/>
              <a:buChar char=""/>
              <a:defRPr/>
            </a:pPr>
            <a:endParaRPr lang="en-GB" sz="3600" dirty="0" smtClean="0"/>
          </a:p>
          <a:p>
            <a:pPr marL="274320" indent="-274320" algn="ctr">
              <a:buClr>
                <a:schemeClr val="tx2"/>
              </a:buClr>
              <a:buFont typeface="Wingdings 2"/>
              <a:buChar char=""/>
              <a:defRPr/>
            </a:pPr>
            <a:r>
              <a:rPr lang="en-GB" sz="3600" dirty="0" smtClean="0"/>
              <a:t>Questions</a:t>
            </a:r>
            <a:endParaRPr lang="en-GB" sz="3600" dirty="0" smtClean="0">
              <a:latin typeface="Calibri" pitchFamily="34" charset="0"/>
            </a:endParaRPr>
          </a:p>
          <a:p>
            <a:pPr marL="274320" indent="-274320" algn="ctr">
              <a:buClr>
                <a:schemeClr val="tx2"/>
              </a:buClr>
              <a:buNone/>
              <a:defRPr/>
            </a:pPr>
            <a:endParaRPr lang="en-GB" dirty="0" smtClean="0">
              <a:latin typeface="Calibri" pitchFamily="34" charset="0"/>
            </a:endParaRPr>
          </a:p>
          <a:p>
            <a:pPr marL="274320" indent="-274320" algn="ctr">
              <a:buClr>
                <a:schemeClr val="tx2"/>
              </a:buClr>
              <a:buFont typeface="Wingdings 2"/>
              <a:buChar char=""/>
              <a:defRPr/>
            </a:pPr>
            <a:endParaRPr lang="en-GB" dirty="0" smtClean="0">
              <a:latin typeface="Calibri" pitchFamily="34" charset="0"/>
            </a:endParaRPr>
          </a:p>
          <a:p>
            <a:pPr marL="274320" indent="-274320" algn="ctr">
              <a:buClr>
                <a:schemeClr val="tx2"/>
              </a:buClr>
              <a:buNone/>
              <a:defRPr/>
            </a:pPr>
            <a:r>
              <a:rPr lang="en-GB" dirty="0" smtClean="0"/>
              <a:t>	</a:t>
            </a:r>
            <a:endParaRPr lang="en-GB" dirty="0" smtClean="0">
              <a:latin typeface="Calibri" pitchFamily="34" charset="0"/>
            </a:endParaRPr>
          </a:p>
          <a:p>
            <a:pPr marL="274320" indent="-274320" algn="ctr">
              <a:buClr>
                <a:schemeClr val="tx2"/>
              </a:buClr>
              <a:buFont typeface="Wingdings 2"/>
              <a:buChar char=""/>
              <a:defRPr/>
            </a:pPr>
            <a:endParaRPr lang="en-GB" dirty="0" smtClean="0">
              <a:latin typeface="Calibri" pitchFamily="34" charset="0"/>
            </a:endParaRPr>
          </a:p>
          <a:p>
            <a:pPr marL="274320" indent="-274320" algn="ctr">
              <a:buClr>
                <a:schemeClr val="tx2"/>
              </a:buClr>
              <a:buFont typeface="Wingdings 2"/>
              <a:buChar char=""/>
              <a:defRPr/>
            </a:pPr>
            <a:endParaRPr lang="en-GB" dirty="0" smtClean="0">
              <a:latin typeface="Calibri" pitchFamily="34" charset="0"/>
            </a:endParaRPr>
          </a:p>
          <a:p>
            <a:pPr algn="ctr"/>
            <a:endParaRPr lang="nl-NL" dirty="0"/>
          </a:p>
        </p:txBody>
      </p:sp>
      <p:sp>
        <p:nvSpPr>
          <p:cNvPr id="8" name="Tijdelijke aanduiding voor datum 2"/>
          <p:cNvSpPr>
            <a:spLocks noGrp="1"/>
          </p:cNvSpPr>
          <p:nvPr>
            <p:ph type="dt" sz="half" idx="4294967295"/>
          </p:nvPr>
        </p:nvSpPr>
        <p:spPr>
          <a:xfrm>
            <a:off x="142844" y="6403685"/>
            <a:ext cx="2133600" cy="365125"/>
          </a:xfrm>
          <a:prstGeom prst="rect">
            <a:avLst/>
          </a:prstGeom>
        </p:spPr>
        <p:txBody>
          <a:bodyPr/>
          <a:lstStyle/>
          <a:p>
            <a:fld id="{D2803487-A0D0-461F-AAD0-6A20D4B2D18F}" type="datetime5">
              <a:rPr lang="en-GB" sz="1200" smtClean="0">
                <a:latin typeface="Calibri" pitchFamily="34" charset="0"/>
              </a:rPr>
              <a:pPr/>
              <a:t>19-Aug-14</a:t>
            </a:fld>
            <a:endParaRPr lang="nl-NL" sz="12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Introduction Prins</a:t>
            </a:r>
            <a:endParaRPr lang="en-GB" sz="3600" dirty="0">
              <a:latin typeface="Calibri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85720" y="1571612"/>
            <a:ext cx="8572560" cy="4714908"/>
          </a:xfrm>
        </p:spPr>
        <p:txBody>
          <a:bodyPr>
            <a:normAutofit fontScale="70000" lnSpcReduction="20000"/>
          </a:bodyPr>
          <a:lstStyle/>
          <a:p>
            <a:pPr marL="274320" indent="-274320">
              <a:buClr>
                <a:schemeClr val="tx2"/>
              </a:buClr>
              <a:buFont typeface="Wingdings 2"/>
              <a:buChar char=""/>
              <a:defRPr/>
            </a:pPr>
            <a:r>
              <a:rPr lang="en-US" sz="3300" dirty="0" smtClean="0"/>
              <a:t>Located in Eindhoven, NL active in engineering, development and distribution of alternative fuel systems for more than 25 years. Prins is a g</a:t>
            </a:r>
            <a:r>
              <a:rPr lang="en-GB" sz="3300" dirty="0" err="1" smtClean="0">
                <a:latin typeface="Calibri" pitchFamily="34" charset="0"/>
              </a:rPr>
              <a:t>roup</a:t>
            </a:r>
            <a:r>
              <a:rPr lang="en-GB" sz="3300" dirty="0" smtClean="0">
                <a:latin typeface="Calibri" pitchFamily="34" charset="0"/>
              </a:rPr>
              <a:t> company of SHV Energy</a:t>
            </a:r>
          </a:p>
          <a:p>
            <a:pPr marL="274320" indent="-274320">
              <a:buClr>
                <a:schemeClr val="tx2"/>
              </a:buClr>
              <a:buFont typeface="Wingdings 2"/>
              <a:buChar char=""/>
              <a:defRPr/>
            </a:pPr>
            <a:endParaRPr lang="en-GB" sz="3300" dirty="0" smtClean="0">
              <a:latin typeface="Calibri" pitchFamily="34" charset="0"/>
            </a:endParaRPr>
          </a:p>
          <a:p>
            <a:pPr marL="274320" indent="-274320">
              <a:buClr>
                <a:schemeClr val="tx2"/>
              </a:buClr>
              <a:buFont typeface="Wingdings 2"/>
              <a:buChar char=""/>
              <a:defRPr/>
            </a:pPr>
            <a:r>
              <a:rPr lang="en-GB" sz="3300" dirty="0" smtClean="0">
                <a:latin typeface="Calibri" pitchFamily="34" charset="0"/>
              </a:rPr>
              <a:t>Prins is 3rd largest </a:t>
            </a:r>
            <a:r>
              <a:rPr lang="en-GB" sz="3300" dirty="0" smtClean="0"/>
              <a:t>manufacturer</a:t>
            </a:r>
            <a:r>
              <a:rPr lang="en-GB" sz="3300" dirty="0" smtClean="0">
                <a:latin typeface="Calibri" pitchFamily="34" charset="0"/>
              </a:rPr>
              <a:t> of LPG, CNG and LNG systems in the world</a:t>
            </a:r>
          </a:p>
          <a:p>
            <a:pPr marL="274320" indent="-274320">
              <a:buClr>
                <a:schemeClr val="tx2"/>
              </a:buClr>
              <a:buFont typeface="Wingdings 2"/>
              <a:buChar char=""/>
              <a:defRPr/>
            </a:pPr>
            <a:endParaRPr lang="en-GB" sz="3300" dirty="0" smtClean="0">
              <a:latin typeface="Calibri" pitchFamily="34" charset="0"/>
            </a:endParaRPr>
          </a:p>
          <a:p>
            <a:pPr marL="274320" indent="-274320">
              <a:buClr>
                <a:schemeClr val="tx2"/>
              </a:buClr>
              <a:buFont typeface="Wingdings 2"/>
              <a:buChar char=""/>
              <a:defRPr/>
            </a:pPr>
            <a:r>
              <a:rPr lang="en-GB" sz="3300" dirty="0" smtClean="0">
                <a:latin typeface="Calibri" pitchFamily="34" charset="0"/>
              </a:rPr>
              <a:t>R&amp;D partner of KEIHIN Japan</a:t>
            </a:r>
            <a:r>
              <a:rPr lang="en-GB" sz="3300" dirty="0" smtClean="0"/>
              <a:t> and exclusive worldwide aftermarket distributor of injectors and CNG regulators</a:t>
            </a:r>
            <a:endParaRPr lang="en-GB" sz="3300" dirty="0" smtClean="0">
              <a:latin typeface="Calibri" pitchFamily="34" charset="0"/>
            </a:endParaRPr>
          </a:p>
          <a:p>
            <a:pPr marL="274320" indent="-274320">
              <a:buClr>
                <a:schemeClr val="tx2"/>
              </a:buClr>
              <a:buFont typeface="Wingdings 2"/>
              <a:buChar char=""/>
              <a:defRPr/>
            </a:pPr>
            <a:endParaRPr lang="en-GB" sz="3300" dirty="0" smtClean="0">
              <a:latin typeface="Calibri" pitchFamily="34" charset="0"/>
            </a:endParaRPr>
          </a:p>
          <a:p>
            <a:pPr marL="274320" indent="-274320">
              <a:buClr>
                <a:schemeClr val="tx2"/>
              </a:buClr>
              <a:buFont typeface="Wingdings 2"/>
              <a:buChar char=""/>
              <a:defRPr/>
            </a:pPr>
            <a:r>
              <a:rPr lang="en-GB" sz="3300" dirty="0" smtClean="0">
                <a:latin typeface="Calibri" pitchFamily="34" charset="0"/>
              </a:rPr>
              <a:t>In-house product development and test facilities</a:t>
            </a:r>
          </a:p>
          <a:p>
            <a:pPr marL="274320" indent="-274320">
              <a:buClr>
                <a:schemeClr val="tx2"/>
              </a:buClr>
              <a:buFont typeface="Wingdings 2"/>
              <a:buChar char=""/>
              <a:defRPr/>
            </a:pPr>
            <a:endParaRPr lang="en-GB" sz="3300" dirty="0" smtClean="0">
              <a:latin typeface="Calibri" pitchFamily="34" charset="0"/>
            </a:endParaRPr>
          </a:p>
          <a:p>
            <a:pPr marL="274320" indent="-274320">
              <a:buClr>
                <a:schemeClr val="tx2"/>
              </a:buClr>
              <a:buFont typeface="Wingdings 2"/>
              <a:buChar char=""/>
              <a:defRPr/>
            </a:pPr>
            <a:r>
              <a:rPr lang="en-GB" sz="3300" dirty="0" smtClean="0">
                <a:latin typeface="Calibri" pitchFamily="34" charset="0"/>
              </a:rPr>
              <a:t>Export to over 50 countries. Customers include </a:t>
            </a:r>
            <a:r>
              <a:rPr lang="en-GB" sz="3300" dirty="0" smtClean="0"/>
              <a:t>(A)</a:t>
            </a:r>
            <a:r>
              <a:rPr lang="en-GB" sz="3300" dirty="0" smtClean="0">
                <a:latin typeface="Calibri" pitchFamily="34" charset="0"/>
              </a:rPr>
              <a:t>OEMs, Country Importers and Distributors</a:t>
            </a:r>
          </a:p>
          <a:p>
            <a:endParaRPr lang="nl-NL" dirty="0"/>
          </a:p>
        </p:txBody>
      </p:sp>
      <p:sp>
        <p:nvSpPr>
          <p:cNvPr id="8" name="Tijdelijke aanduiding voor datum 2"/>
          <p:cNvSpPr>
            <a:spLocks noGrp="1"/>
          </p:cNvSpPr>
          <p:nvPr>
            <p:ph type="dt" sz="half" idx="4294967295"/>
          </p:nvPr>
        </p:nvSpPr>
        <p:spPr>
          <a:xfrm>
            <a:off x="142844" y="6403685"/>
            <a:ext cx="2133600" cy="365125"/>
          </a:xfrm>
          <a:prstGeom prst="rect">
            <a:avLst/>
          </a:prstGeom>
        </p:spPr>
        <p:txBody>
          <a:bodyPr/>
          <a:lstStyle/>
          <a:p>
            <a:fld id="{D2803487-A0D0-461F-AAD0-6A20D4B2D18F}" type="datetime5">
              <a:rPr lang="en-GB" sz="1200" smtClean="0">
                <a:latin typeface="Calibri" pitchFamily="34" charset="0"/>
              </a:rPr>
              <a:pPr/>
              <a:t>19-Aug-14</a:t>
            </a:fld>
            <a:endParaRPr lang="nl-NL" sz="1200" dirty="0">
              <a:latin typeface="Calibri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149080"/>
            <a:ext cx="1296144" cy="419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8" name="Picture 2" descr="http://www.shv.nl/xmlpages/tan/images/20657/63001/large/58.gif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804248" y="2348880"/>
            <a:ext cx="1619250" cy="22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err="1" smtClean="0"/>
              <a:t>Introduction</a:t>
            </a:r>
            <a:r>
              <a:rPr lang="nl-NL" dirty="0" smtClean="0"/>
              <a:t> Prins</a:t>
            </a:r>
            <a:endParaRPr lang="nl-NL" dirty="0"/>
          </a:p>
        </p:txBody>
      </p:sp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77850" y="1196752"/>
            <a:ext cx="6762502" cy="530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ep 3"/>
          <p:cNvGrpSpPr/>
          <p:nvPr/>
        </p:nvGrpSpPr>
        <p:grpSpPr>
          <a:xfrm>
            <a:off x="251520" y="4869160"/>
            <a:ext cx="2113032" cy="1313337"/>
            <a:chOff x="3036369" y="2334357"/>
            <a:chExt cx="2113032" cy="1313337"/>
          </a:xfrm>
          <a:scene3d>
            <a:camera prst="orthographicFront"/>
            <a:lightRig rig="flat" dir="t"/>
          </a:scene3d>
        </p:grpSpPr>
        <p:sp>
          <p:nvSpPr>
            <p:cNvPr id="5" name="Stroomdiagram: Alternatief proces 4"/>
            <p:cNvSpPr/>
            <p:nvPr/>
          </p:nvSpPr>
          <p:spPr>
            <a:xfrm>
              <a:off x="3036369" y="2334357"/>
              <a:ext cx="2113032" cy="1313337"/>
            </a:xfrm>
            <a:prstGeom prst="flowChartAlternateProcess">
              <a:avLst/>
            </a:prstGeom>
            <a:blipFill rotWithShape="0">
              <a:blip r:embed="rId3" cstate="email"/>
              <a:stretch>
                <a:fillRect/>
              </a:stretch>
            </a:blip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2700000"/>
                <a:satOff val="75000"/>
                <a:lumOff val="-647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Stroomdiagram: Alternatief proces 4"/>
            <p:cNvSpPr/>
            <p:nvPr/>
          </p:nvSpPr>
          <p:spPr>
            <a:xfrm>
              <a:off x="3100480" y="2398468"/>
              <a:ext cx="1984810" cy="118511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108000" numCol="1" spcCol="1270" anchor="b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nl-NL" sz="1400" b="1" kern="1200" dirty="0"/>
            </a:p>
          </p:txBody>
        </p:sp>
      </p:grpSp>
      <p:pic>
        <p:nvPicPr>
          <p:cNvPr id="7" name="Afbeelding 6" descr="010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300192" y="4869160"/>
            <a:ext cx="1944216" cy="129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chilly" dir="t"/>
          </a:scene3d>
          <a:sp3d prstMaterial="matte"/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516216" y="2924944"/>
            <a:ext cx="1979712" cy="1351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10546" y="2924944"/>
            <a:ext cx="2085190" cy="143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Mazda 2 LPG (100.5 </a:t>
            </a:r>
            <a:r>
              <a:rPr lang="en-US" dirty="0" err="1" smtClean="0"/>
              <a:t>gr</a:t>
            </a:r>
            <a:r>
              <a:rPr lang="en-US" dirty="0" smtClean="0"/>
              <a:t>/km CO2)</a:t>
            </a:r>
            <a:endParaRPr lang="en-US" dirty="0"/>
          </a:p>
        </p:txBody>
      </p:sp>
      <p:pic>
        <p:nvPicPr>
          <p:cNvPr id="3076" name="Picture 4" descr="O:\Foto-databank\AUTO MERKEN\Mazda\2\mazda-2-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948264" y="4616286"/>
            <a:ext cx="1997828" cy="1354460"/>
          </a:xfrm>
          <a:prstGeom prst="rect">
            <a:avLst/>
          </a:prstGeom>
          <a:noFill/>
        </p:spPr>
      </p:pic>
      <p:pic>
        <p:nvPicPr>
          <p:cNvPr id="3078" name="Picture 6" descr="O:\Foto-databank\AUTO MERKEN\Mazda\2\iv\P1090770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1520" y="4640621"/>
            <a:ext cx="2520280" cy="189297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  <a:bevelB/>
          </a:sp3d>
        </p:spPr>
      </p:pic>
      <p:sp>
        <p:nvSpPr>
          <p:cNvPr id="8" name="Tijdelijke aanduiding voor voettekst 3"/>
          <p:cNvSpPr txBox="1">
            <a:spLocks/>
          </p:cNvSpPr>
          <p:nvPr/>
        </p:nvSpPr>
        <p:spPr>
          <a:xfrm>
            <a:off x="3116560" y="6525344"/>
            <a:ext cx="2895600" cy="26064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© 2013 Prins Autogassystemen B.V.</a:t>
            </a: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00" y="1260585"/>
            <a:ext cx="7318920" cy="31011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7" y="4666900"/>
            <a:ext cx="2926825" cy="18584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354" y="1225725"/>
            <a:ext cx="2978646" cy="24620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79712" y="285750"/>
            <a:ext cx="7164288" cy="725488"/>
          </a:xfrm>
        </p:spPr>
        <p:txBody>
          <a:bodyPr>
            <a:normAutofit/>
          </a:bodyPr>
          <a:lstStyle/>
          <a:p>
            <a:r>
              <a:rPr lang="en-US" dirty="0" smtClean="0"/>
              <a:t>     Volvo V70 AFC BI-FUEL by </a:t>
            </a:r>
            <a:r>
              <a:rPr lang="en-US" dirty="0" err="1" smtClean="0"/>
              <a:t>Prins</a:t>
            </a:r>
            <a:endParaRPr lang="en-US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0428"/>
            <a:ext cx="3036034" cy="24113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9" y="4437112"/>
            <a:ext cx="3023671" cy="24202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106" y="2780928"/>
            <a:ext cx="3231883" cy="26399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737" y="4509120"/>
            <a:ext cx="2436877" cy="16561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2" name="Picture 2" descr="http://upload.wikimedia.org/wikipedia/en/thumb/3/3f/T2005_1664_450px.jpg/220px-T2005_1664_450px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340768"/>
            <a:ext cx="1439199" cy="13999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1837286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inhoud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Iveco</a:t>
            </a:r>
            <a:r>
              <a:rPr lang="en-GB" dirty="0" smtClean="0"/>
              <a:t> </a:t>
            </a:r>
            <a:r>
              <a:rPr lang="en-GB" dirty="0" err="1" smtClean="0"/>
              <a:t>Stralis</a:t>
            </a:r>
            <a:r>
              <a:rPr lang="en-GB" dirty="0" smtClean="0"/>
              <a:t> LNG</a:t>
            </a:r>
            <a:endParaRPr lang="en-GB" dirty="0"/>
          </a:p>
        </p:txBody>
      </p:sp>
      <p:sp>
        <p:nvSpPr>
          <p:cNvPr id="12" name="Tijdelijke aanduiding voor inhoud 2"/>
          <p:cNvSpPr txBox="1">
            <a:spLocks/>
          </p:cNvSpPr>
          <p:nvPr/>
        </p:nvSpPr>
        <p:spPr bwMode="auto">
          <a:xfrm>
            <a:off x="1043608" y="5085184"/>
            <a:ext cx="403244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Albertus MT Lt" pitchFamily="18" charset="0"/>
              <a:buNone/>
              <a:tabLst/>
              <a:defRPr/>
            </a:pPr>
            <a:r>
              <a:rPr lang="en-US" b="1" dirty="0" err="1" smtClean="0">
                <a:solidFill>
                  <a:schemeClr val="tx2"/>
                </a:solidFill>
              </a:rPr>
              <a:t>Iveco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b="1" dirty="0" err="1" smtClean="0">
                <a:solidFill>
                  <a:schemeClr val="tx2"/>
                </a:solidFill>
              </a:rPr>
              <a:t>Stralis</a:t>
            </a:r>
            <a:endParaRPr kumimoji="0" lang="nl-NL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nl-NL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6" name="Afbeelding 5" descr="01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300192" y="1628800"/>
            <a:ext cx="2400266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Afbeelding 6" descr="02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51520" y="1268760"/>
            <a:ext cx="5687616" cy="4265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Afbeelding 4" descr="008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355976" y="3717032"/>
            <a:ext cx="3552395" cy="2664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79712" y="285750"/>
            <a:ext cx="7164288" cy="725488"/>
          </a:xfrm>
        </p:spPr>
        <p:txBody>
          <a:bodyPr>
            <a:normAutofit/>
          </a:bodyPr>
          <a:lstStyle/>
          <a:p>
            <a:r>
              <a:rPr lang="en-US" dirty="0" smtClean="0"/>
              <a:t>UPS </a:t>
            </a:r>
            <a:r>
              <a:rPr lang="en-US" dirty="0"/>
              <a:t>C</a:t>
            </a:r>
            <a:r>
              <a:rPr lang="en-US" dirty="0" smtClean="0"/>
              <a:t>anada on </a:t>
            </a:r>
            <a:r>
              <a:rPr lang="en-US" dirty="0" err="1" smtClean="0"/>
              <a:t>Prins</a:t>
            </a:r>
            <a:r>
              <a:rPr lang="en-US" dirty="0" smtClean="0"/>
              <a:t> LPG</a:t>
            </a:r>
            <a:endParaRPr lang="en-US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59" y="1340768"/>
            <a:ext cx="7837281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1530198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Definition (A)OEM</a:t>
            </a:r>
            <a:endParaRPr lang="en-GB" sz="3600" dirty="0">
              <a:latin typeface="Calibri" pitchFamily="34" charset="0"/>
            </a:endParaRPr>
          </a:p>
        </p:txBody>
      </p:sp>
      <p:graphicFrame>
        <p:nvGraphicFramePr>
          <p:cNvPr id="6" name="Tijdelijke aanduiding voor inhoud 5"/>
          <p:cNvGraphicFramePr>
            <a:graphicFrameLocks noGrp="1"/>
          </p:cNvGraphicFramePr>
          <p:nvPr>
            <p:ph idx="1"/>
          </p:nvPr>
        </p:nvGraphicFramePr>
        <p:xfrm>
          <a:off x="251520" y="1412776"/>
          <a:ext cx="857250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ijdelijke aanduiding voor datum 2"/>
          <p:cNvSpPr>
            <a:spLocks noGrp="1"/>
          </p:cNvSpPr>
          <p:nvPr>
            <p:ph type="dt" sz="half" idx="4294967295"/>
          </p:nvPr>
        </p:nvSpPr>
        <p:spPr>
          <a:xfrm>
            <a:off x="142844" y="6403685"/>
            <a:ext cx="2133600" cy="365125"/>
          </a:xfrm>
          <a:prstGeom prst="rect">
            <a:avLst/>
          </a:prstGeom>
        </p:spPr>
        <p:txBody>
          <a:bodyPr/>
          <a:lstStyle/>
          <a:p>
            <a:fld id="{D2803487-A0D0-461F-AAD0-6A20D4B2D18F}" type="datetime5">
              <a:rPr lang="en-GB" sz="1200" smtClean="0">
                <a:latin typeface="Calibri" pitchFamily="34" charset="0"/>
              </a:rPr>
              <a:pPr/>
              <a:t>19-Aug-14</a:t>
            </a:fld>
            <a:endParaRPr lang="nl-NL" sz="1200" dirty="0">
              <a:latin typeface="Calibri" pitchFamily="34" charset="0"/>
            </a:endParaRPr>
          </a:p>
        </p:txBody>
      </p:sp>
      <p:pic>
        <p:nvPicPr>
          <p:cNvPr id="7" name="Afbeelding 6"/>
          <p:cNvPicPr/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547664" y="3573016"/>
            <a:ext cx="1728192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Changing market conditions</a:t>
            </a:r>
            <a:endParaRPr lang="en-GB" sz="3600" dirty="0">
              <a:latin typeface="Calibri" pitchFamily="34" charset="0"/>
            </a:endParaRPr>
          </a:p>
        </p:txBody>
      </p:sp>
      <p:sp>
        <p:nvSpPr>
          <p:cNvPr id="8" name="Tijdelijke aanduiding voor datum 2"/>
          <p:cNvSpPr>
            <a:spLocks noGrp="1"/>
          </p:cNvSpPr>
          <p:nvPr>
            <p:ph type="dt" sz="half" idx="4294967295"/>
          </p:nvPr>
        </p:nvSpPr>
        <p:spPr>
          <a:xfrm>
            <a:off x="142844" y="6403685"/>
            <a:ext cx="2133600" cy="365125"/>
          </a:xfrm>
          <a:prstGeom prst="rect">
            <a:avLst/>
          </a:prstGeom>
        </p:spPr>
        <p:txBody>
          <a:bodyPr/>
          <a:lstStyle/>
          <a:p>
            <a:fld id="{D2803487-A0D0-461F-AAD0-6A20D4B2D18F}" type="datetime5">
              <a:rPr lang="en-GB" sz="1200" smtClean="0">
                <a:latin typeface="Calibri" pitchFamily="34" charset="0"/>
              </a:rPr>
              <a:pPr/>
              <a:t>19-Aug-14</a:t>
            </a:fld>
            <a:endParaRPr lang="nl-NL" sz="1200" dirty="0">
              <a:latin typeface="Calibri" pitchFamily="34" charset="0"/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285720" y="1412776"/>
            <a:ext cx="8572560" cy="5445224"/>
          </a:xfrm>
        </p:spPr>
        <p:txBody>
          <a:bodyPr>
            <a:normAutofit/>
          </a:bodyPr>
          <a:lstStyle/>
          <a:p>
            <a:r>
              <a:rPr lang="en-US" dirty="0" smtClean="0"/>
              <a:t>OEMs more and more extend warranty package to pull in clients</a:t>
            </a:r>
          </a:p>
          <a:p>
            <a:r>
              <a:rPr lang="en-US" dirty="0" smtClean="0"/>
              <a:t>CO2 reduction pressure on OEMs lead to engine downsizing, less cylinders, mostly direct injection in combination with small turbo </a:t>
            </a:r>
          </a:p>
          <a:p>
            <a:r>
              <a:rPr lang="en-US" dirty="0" smtClean="0"/>
              <a:t>Direct injection technology requires complex engine specific/dedicated LPG system development </a:t>
            </a:r>
          </a:p>
          <a:p>
            <a:r>
              <a:rPr lang="en-US" dirty="0" smtClean="0"/>
              <a:t>Higher penetration of direct injection engines leads to more dedicated LPG systems and thus less universal systems</a:t>
            </a:r>
          </a:p>
          <a:p>
            <a:r>
              <a:rPr lang="en-US" dirty="0" smtClean="0"/>
              <a:t>W</a:t>
            </a:r>
            <a:r>
              <a:rPr lang="en-US" dirty="0" smtClean="0"/>
              <a:t>hen </a:t>
            </a:r>
            <a:r>
              <a:rPr lang="en-US" dirty="0" smtClean="0"/>
              <a:t>considering </a:t>
            </a:r>
            <a:r>
              <a:rPr lang="en-US" dirty="0" smtClean="0"/>
              <a:t>LPG consumers have </a:t>
            </a:r>
            <a:r>
              <a:rPr lang="en-US" dirty="0" smtClean="0"/>
              <a:t>clear demands</a:t>
            </a:r>
            <a:r>
              <a:rPr lang="en-US" dirty="0" smtClean="0"/>
              <a:t>:</a:t>
            </a:r>
          </a:p>
          <a:p>
            <a:pPr lvl="1" algn="ctr">
              <a:buNone/>
            </a:pPr>
            <a:r>
              <a:rPr lang="en-US" dirty="0" smtClean="0">
                <a:solidFill>
                  <a:srgbClr val="FF0000"/>
                </a:solidFill>
              </a:rPr>
              <a:t>      No extra troubles, maintain factory warranty</a:t>
            </a:r>
            <a:r>
              <a:rPr lang="en-US" dirty="0" smtClean="0">
                <a:solidFill>
                  <a:srgbClr val="FF0000"/>
                </a:solidFill>
              </a:rPr>
              <a:t>, leasing and financing options, proper </a:t>
            </a:r>
            <a:r>
              <a:rPr lang="en-US" dirty="0" smtClean="0">
                <a:solidFill>
                  <a:srgbClr val="FF0000"/>
                </a:solidFill>
              </a:rPr>
              <a:t>LPG conversion</a:t>
            </a:r>
            <a:r>
              <a:rPr lang="en-US" dirty="0" smtClean="0">
                <a:solidFill>
                  <a:srgbClr val="FF0000"/>
                </a:solidFill>
              </a:rPr>
              <a:t>, fast </a:t>
            </a:r>
            <a:r>
              <a:rPr lang="en-US" dirty="0" smtClean="0">
                <a:solidFill>
                  <a:srgbClr val="FF0000"/>
                </a:solidFill>
              </a:rPr>
              <a:t>amortization of investment, </a:t>
            </a:r>
            <a:r>
              <a:rPr lang="en-US" dirty="0" smtClean="0">
                <a:solidFill>
                  <a:srgbClr val="FF0000"/>
                </a:solidFill>
              </a:rPr>
              <a:t>direct </a:t>
            </a:r>
            <a:r>
              <a:rPr lang="en-US" dirty="0" smtClean="0">
                <a:solidFill>
                  <a:srgbClr val="FF0000"/>
                </a:solidFill>
              </a:rPr>
              <a:t>savings </a:t>
            </a:r>
            <a:r>
              <a:rPr lang="en-US" dirty="0" smtClean="0">
                <a:solidFill>
                  <a:srgbClr val="FF0000"/>
                </a:solidFill>
              </a:rPr>
              <a:t>on fuel </a:t>
            </a:r>
            <a:r>
              <a:rPr lang="en-US" dirty="0" smtClean="0">
                <a:solidFill>
                  <a:srgbClr val="FF0000"/>
                </a:solidFill>
              </a:rPr>
              <a:t>costs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and the contribution to a better environment.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market conditions</a:t>
            </a:r>
            <a:endParaRPr lang="en-US" dirty="0"/>
          </a:p>
        </p:txBody>
      </p:sp>
      <p:graphicFrame>
        <p:nvGraphicFramePr>
          <p:cNvPr id="6" name="Grafiek 5"/>
          <p:cNvGraphicFramePr/>
          <p:nvPr/>
        </p:nvGraphicFramePr>
        <p:xfrm>
          <a:off x="323528" y="1340768"/>
          <a:ext cx="8460432" cy="4716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kstvak 9"/>
          <p:cNvSpPr txBox="1"/>
          <p:nvPr/>
        </p:nvSpPr>
        <p:spPr>
          <a:xfrm>
            <a:off x="4355976" y="3356992"/>
            <a:ext cx="4248472" cy="1477328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Bosch sold more than 5 million direct injection systems in 2012. A 50% increase over Y2011. Expected sales in Y2015 more than 9 million DI systems 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Source: Bosch Annual Report 2012</a:t>
            </a: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market conditions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3568" y="1340768"/>
            <a:ext cx="7416824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market conditions</a:t>
            </a:r>
            <a:endParaRPr lang="en-US" dirty="0"/>
          </a:p>
        </p:txBody>
      </p:sp>
      <p:pic>
        <p:nvPicPr>
          <p:cNvPr id="71682" name="Picture 2" descr="C:\Users\sbak\Desktop\Ekogas\DLM system overview user manual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1412776"/>
            <a:ext cx="7484890" cy="5256584"/>
          </a:xfrm>
          <a:prstGeom prst="rect">
            <a:avLst/>
          </a:prstGeom>
          <a:noFill/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market conditions</a:t>
            </a:r>
            <a:endParaRPr lang="en-US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00608" y="1333946"/>
            <a:ext cx="7594308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market conditions</a:t>
            </a:r>
            <a:endParaRPr lang="en-US" dirty="0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59632" y="1412776"/>
            <a:ext cx="7704856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23728" y="362544"/>
            <a:ext cx="6766817" cy="72547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R115 homologations Prins Direct Injection </a:t>
            </a:r>
            <a:endParaRPr lang="en-GB" sz="24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85750" y="1484784"/>
            <a:ext cx="8606730" cy="4968552"/>
          </a:xfrm>
        </p:spPr>
        <p:txBody>
          <a:bodyPr>
            <a:normAutofit/>
          </a:bodyPr>
          <a:lstStyle/>
          <a:p>
            <a:r>
              <a:rPr lang="en-US" b="1" dirty="0" smtClean="0"/>
              <a:t>VAG group </a:t>
            </a:r>
            <a:r>
              <a:rPr lang="en-US" dirty="0" smtClean="0"/>
              <a:t>( VW/Audi/Seat/Skoda/Porsche)</a:t>
            </a:r>
          </a:p>
          <a:p>
            <a:r>
              <a:rPr lang="en-US" b="1" dirty="0" smtClean="0"/>
              <a:t>GM group </a:t>
            </a:r>
            <a:r>
              <a:rPr lang="en-US" dirty="0" smtClean="0"/>
              <a:t>(Opel, GM-Holden, Cadillac, GMC)</a:t>
            </a:r>
          </a:p>
          <a:p>
            <a:r>
              <a:rPr lang="en-US" b="1" dirty="0" smtClean="0"/>
              <a:t>Hyundai &amp; KIA group</a:t>
            </a:r>
          </a:p>
          <a:p>
            <a:r>
              <a:rPr lang="en-US" b="1" dirty="0" smtClean="0"/>
              <a:t>Renault/Nissan/Dacia group</a:t>
            </a:r>
          </a:p>
          <a:p>
            <a:r>
              <a:rPr lang="en-US" b="1" dirty="0" smtClean="0"/>
              <a:t>Ford/Volvo/Land Rover/Jaguar group</a:t>
            </a:r>
          </a:p>
          <a:p>
            <a:r>
              <a:rPr lang="en-US" b="1" dirty="0" smtClean="0"/>
              <a:t>Mazda group	</a:t>
            </a:r>
          </a:p>
          <a:p>
            <a:r>
              <a:rPr lang="en-US" b="1" dirty="0" smtClean="0"/>
              <a:t>BMW group</a:t>
            </a:r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 smtClean="0"/>
              <a:t>Mercedes group</a:t>
            </a:r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 smtClean="0"/>
              <a:t>Fiat/Alfa group</a:t>
            </a:r>
          </a:p>
          <a:p>
            <a:r>
              <a:rPr lang="en-US" b="1" dirty="0" smtClean="0"/>
              <a:t>Subaru </a:t>
            </a:r>
          </a:p>
          <a:p>
            <a:pPr>
              <a:buNone/>
            </a:pPr>
            <a:r>
              <a:rPr lang="en-US" b="1" dirty="0" smtClean="0"/>
              <a:t>		</a:t>
            </a:r>
            <a:endParaRPr lang="en-US" sz="2000" b="1" dirty="0" smtClean="0">
              <a:solidFill>
                <a:schemeClr val="tx1"/>
              </a:solidFill>
            </a:endParaRPr>
          </a:p>
        </p:txBody>
      </p:sp>
      <p:pic>
        <p:nvPicPr>
          <p:cNvPr id="4" name="Picture 1" descr="C:\Users\sbak\Desktop\Ekogas\4b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588224" y="1196752"/>
            <a:ext cx="2530041" cy="465313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74320" indent="-274320">
              <a:defRPr/>
            </a:pPr>
            <a:r>
              <a:rPr lang="en-GB" dirty="0" smtClean="0"/>
              <a:t>Opportunity for autogas </a:t>
            </a:r>
          </a:p>
        </p:txBody>
      </p:sp>
      <p:sp>
        <p:nvSpPr>
          <p:cNvPr id="8" name="Tijdelijke aanduiding voor datum 2"/>
          <p:cNvSpPr>
            <a:spLocks noGrp="1"/>
          </p:cNvSpPr>
          <p:nvPr>
            <p:ph type="dt" sz="half" idx="4294967295"/>
          </p:nvPr>
        </p:nvSpPr>
        <p:spPr>
          <a:xfrm>
            <a:off x="142844" y="6403685"/>
            <a:ext cx="2133600" cy="365125"/>
          </a:xfrm>
          <a:prstGeom prst="rect">
            <a:avLst/>
          </a:prstGeom>
        </p:spPr>
        <p:txBody>
          <a:bodyPr/>
          <a:lstStyle/>
          <a:p>
            <a:fld id="{D2803487-A0D0-461F-AAD0-6A20D4B2D18F}" type="datetime5">
              <a:rPr lang="en-GB" sz="1200" smtClean="0">
                <a:latin typeface="Calibri" pitchFamily="34" charset="0"/>
              </a:rPr>
              <a:pPr/>
              <a:t>19-Aug-14</a:t>
            </a:fld>
            <a:endParaRPr lang="nl-NL" sz="1200" dirty="0">
              <a:latin typeface="Calibri" pitchFamily="34" charset="0"/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285720" y="1412776"/>
            <a:ext cx="8572560" cy="5445224"/>
          </a:xfrm>
        </p:spPr>
        <p:txBody>
          <a:bodyPr>
            <a:normAutofit/>
          </a:bodyPr>
          <a:lstStyle/>
          <a:p>
            <a:r>
              <a:rPr lang="en-US" dirty="0" smtClean="0"/>
              <a:t>LPG helps OEM to reduce CO2 levels up to 15%, even of direct injection engines, and reduces emission of particles up to 90% </a:t>
            </a:r>
          </a:p>
          <a:p>
            <a:r>
              <a:rPr lang="en-US" dirty="0" smtClean="0"/>
              <a:t>LPG is the ‘better fuel’ for direct injection based on research done at FVV in Germany (research network engine technology)</a:t>
            </a:r>
          </a:p>
          <a:p>
            <a:r>
              <a:rPr lang="en-US" dirty="0" smtClean="0"/>
              <a:t>Conversion of 0 km vehicles automatically implies a max LPG consumption during vehicle life time</a:t>
            </a:r>
          </a:p>
          <a:p>
            <a:r>
              <a:rPr lang="en-US" dirty="0" smtClean="0"/>
              <a:t>For LPG system manufacturers conversion of single brand, engine and predetermined models spreads costs of dedicated system development – economies of scale </a:t>
            </a:r>
          </a:p>
          <a:p>
            <a:r>
              <a:rPr lang="en-US" dirty="0" smtClean="0"/>
              <a:t>Centralized conversion implies better standardization, higher quality and control with faster installation time</a:t>
            </a:r>
          </a:p>
          <a:p>
            <a:pPr marL="450850" lvl="1" indent="-450850">
              <a:buBlip>
                <a:blip r:embed="rId2"/>
              </a:buBlip>
            </a:pPr>
            <a:r>
              <a:rPr lang="en-US" sz="2400" dirty="0" smtClean="0"/>
              <a:t>End customer demands when considering LPG are fulfilled! </a:t>
            </a:r>
          </a:p>
          <a:p>
            <a:endParaRPr lang="en-US" dirty="0" smtClean="0"/>
          </a:p>
          <a:p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74320" indent="-274320">
              <a:defRPr/>
            </a:pPr>
            <a:r>
              <a:rPr lang="en-GB" dirty="0" smtClean="0"/>
              <a:t>Case: Hyundai Motor Germany</a:t>
            </a:r>
          </a:p>
        </p:txBody>
      </p:sp>
      <p:sp>
        <p:nvSpPr>
          <p:cNvPr id="8" name="Tijdelijke aanduiding voor datum 2"/>
          <p:cNvSpPr>
            <a:spLocks noGrp="1"/>
          </p:cNvSpPr>
          <p:nvPr>
            <p:ph type="dt" sz="half" idx="4294967295"/>
          </p:nvPr>
        </p:nvSpPr>
        <p:spPr>
          <a:xfrm>
            <a:off x="142844" y="6403685"/>
            <a:ext cx="2133600" cy="365125"/>
          </a:xfrm>
          <a:prstGeom prst="rect">
            <a:avLst/>
          </a:prstGeom>
        </p:spPr>
        <p:txBody>
          <a:bodyPr/>
          <a:lstStyle/>
          <a:p>
            <a:fld id="{D2803487-A0D0-461F-AAD0-6A20D4B2D18F}" type="datetime5">
              <a:rPr lang="en-GB" sz="1200" smtClean="0">
                <a:latin typeface="Calibri" pitchFamily="34" charset="0"/>
              </a:rPr>
              <a:pPr/>
              <a:t>19-Aug-14</a:t>
            </a:fld>
            <a:endParaRPr lang="nl-NL" sz="1200" dirty="0">
              <a:latin typeface="Calibri" pitchFamily="34" charset="0"/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285720" y="1412776"/>
            <a:ext cx="8572560" cy="4608512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Cooperation of Prins together with local partner </a:t>
            </a:r>
            <a:r>
              <a:rPr lang="en-US" sz="2800" dirty="0" err="1" smtClean="0"/>
              <a:t>ecoengines</a:t>
            </a:r>
            <a:r>
              <a:rPr lang="en-US" sz="2800" dirty="0" smtClean="0"/>
              <a:t> GmbH and Hyundai Motor Germany (HMD)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Delivery program all direct injection GDI models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Prins Direct </a:t>
            </a:r>
            <a:r>
              <a:rPr lang="en-US" sz="2800" dirty="0" err="1" smtClean="0"/>
              <a:t>LiquiMax</a:t>
            </a:r>
            <a:r>
              <a:rPr lang="en-US" sz="2800" dirty="0" smtClean="0"/>
              <a:t> 2.0 LPG system 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Centralized PDI and decentralize conversion 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5 years warranty (insurance package) 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Leasing and financing options – LPG fleet initiative 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Training PDI centers and selected Hyundai Dealers </a:t>
            </a: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74320" indent="-274320">
              <a:defRPr/>
            </a:pPr>
            <a:r>
              <a:rPr lang="en-GB" dirty="0" smtClean="0"/>
              <a:t>Case: Hyundai Motor Germany</a:t>
            </a:r>
          </a:p>
        </p:txBody>
      </p:sp>
      <p:sp>
        <p:nvSpPr>
          <p:cNvPr id="8" name="Tijdelijke aanduiding voor datum 2"/>
          <p:cNvSpPr>
            <a:spLocks noGrp="1"/>
          </p:cNvSpPr>
          <p:nvPr>
            <p:ph type="dt" sz="half" idx="4294967295"/>
          </p:nvPr>
        </p:nvSpPr>
        <p:spPr>
          <a:xfrm>
            <a:off x="142844" y="6403685"/>
            <a:ext cx="2133600" cy="365125"/>
          </a:xfrm>
          <a:prstGeom prst="rect">
            <a:avLst/>
          </a:prstGeom>
        </p:spPr>
        <p:txBody>
          <a:bodyPr/>
          <a:lstStyle/>
          <a:p>
            <a:fld id="{D2803487-A0D0-461F-AAD0-6A20D4B2D18F}" type="datetime5">
              <a:rPr lang="en-GB" sz="1200" smtClean="0">
                <a:latin typeface="Calibri" pitchFamily="34" charset="0"/>
              </a:rPr>
              <a:pPr/>
              <a:t>19-Aug-14</a:t>
            </a:fld>
            <a:endParaRPr lang="nl-NL" sz="1200" dirty="0">
              <a:latin typeface="Calibri" pitchFamily="34" charset="0"/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285720" y="1412776"/>
            <a:ext cx="8572560" cy="544522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l-NL" u="sng" dirty="0" smtClean="0"/>
              <a:t>PDI Conversion Centers</a:t>
            </a:r>
            <a:r>
              <a:rPr lang="nl-NL" dirty="0" smtClean="0"/>
              <a:t> </a:t>
            </a:r>
          </a:p>
          <a:p>
            <a:pPr>
              <a:buNone/>
            </a:pPr>
            <a:r>
              <a:rPr lang="nl-NL" dirty="0" smtClean="0"/>
              <a:t>BLG Auto Terminal </a:t>
            </a:r>
            <a:r>
              <a:rPr lang="nl-NL" dirty="0" err="1" smtClean="0"/>
              <a:t>Bremerhaven</a:t>
            </a:r>
            <a:r>
              <a:rPr lang="nl-NL" dirty="0" smtClean="0"/>
              <a:t>           BLG </a:t>
            </a:r>
            <a:r>
              <a:rPr lang="nl-NL" dirty="0" err="1" smtClean="0"/>
              <a:t>AutoTerminal</a:t>
            </a:r>
            <a:r>
              <a:rPr lang="nl-NL" dirty="0" smtClean="0"/>
              <a:t> </a:t>
            </a:r>
            <a:r>
              <a:rPr lang="nl-NL" dirty="0" err="1" smtClean="0"/>
              <a:t>Kelheim</a:t>
            </a:r>
            <a:r>
              <a:rPr lang="nl-NL" dirty="0" smtClean="0"/>
              <a:t> </a:t>
            </a:r>
          </a:p>
          <a:p>
            <a:pPr>
              <a:buNone/>
            </a:pPr>
            <a:r>
              <a:rPr lang="nl-NL" dirty="0" smtClean="0"/>
              <a:t>						</a:t>
            </a:r>
            <a:endParaRPr lang="nl-NL" dirty="0"/>
          </a:p>
        </p:txBody>
      </p:sp>
      <p:pic>
        <p:nvPicPr>
          <p:cNvPr id="66564" name="Picture 4" descr="http://www.blg.de/uploads/pics/Standort_kelheim_0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148064" y="2564904"/>
            <a:ext cx="3291070" cy="23366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</p:pic>
      <p:sp>
        <p:nvSpPr>
          <p:cNvPr id="11" name="Rechthoek 10"/>
          <p:cNvSpPr/>
          <p:nvPr/>
        </p:nvSpPr>
        <p:spPr>
          <a:xfrm>
            <a:off x="4355976" y="5157192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capacity for 26,000 vehicles over an area of 507,000 m². 185 staff </a:t>
            </a:r>
            <a:endParaRPr lang="nl-NL" sz="240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Rechthoek 11"/>
          <p:cNvSpPr/>
          <p:nvPr/>
        </p:nvSpPr>
        <p:spPr>
          <a:xfrm>
            <a:off x="251520" y="5157192"/>
            <a:ext cx="4283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centre with parking space for 10,000 vehicles over an area of 300,000 m² </a:t>
            </a:r>
            <a:endParaRPr lang="nl-NL" sz="240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6566" name="Picture 6" descr="http://www.blg.de/uploads/pics/standort_bremerhaven_2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9552" y="2564904"/>
            <a:ext cx="3456384" cy="237626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74320" indent="-274320">
              <a:defRPr/>
            </a:pPr>
            <a:r>
              <a:rPr lang="en-GB" dirty="0" smtClean="0"/>
              <a:t>Case: Hyundai Motor Germany</a:t>
            </a:r>
          </a:p>
        </p:txBody>
      </p:sp>
      <p:sp>
        <p:nvSpPr>
          <p:cNvPr id="8" name="Tijdelijke aanduiding voor datum 2"/>
          <p:cNvSpPr>
            <a:spLocks noGrp="1"/>
          </p:cNvSpPr>
          <p:nvPr>
            <p:ph type="dt" sz="half" idx="4294967295"/>
          </p:nvPr>
        </p:nvSpPr>
        <p:spPr>
          <a:xfrm>
            <a:off x="142844" y="6403685"/>
            <a:ext cx="2133600" cy="365125"/>
          </a:xfrm>
          <a:prstGeom prst="rect">
            <a:avLst/>
          </a:prstGeom>
        </p:spPr>
        <p:txBody>
          <a:bodyPr/>
          <a:lstStyle/>
          <a:p>
            <a:fld id="{D2803487-A0D0-461F-AAD0-6A20D4B2D18F}" type="datetime5">
              <a:rPr lang="en-GB" sz="1200" smtClean="0">
                <a:latin typeface="Calibri" pitchFamily="34" charset="0"/>
              </a:rPr>
              <a:pPr/>
              <a:t>19-Aug-14</a:t>
            </a:fld>
            <a:endParaRPr lang="nl-NL" sz="1200" dirty="0">
              <a:latin typeface="Calibri" pitchFamily="34" charset="0"/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285720" y="1412776"/>
            <a:ext cx="8572560" cy="5445224"/>
          </a:xfrm>
        </p:spPr>
        <p:txBody>
          <a:bodyPr>
            <a:normAutofit/>
          </a:bodyPr>
          <a:lstStyle/>
          <a:p>
            <a:pPr>
              <a:buNone/>
            </a:pPr>
            <a:endParaRPr lang="nl-NL" dirty="0" smtClean="0"/>
          </a:p>
          <a:p>
            <a:pPr>
              <a:buNone/>
            </a:pPr>
            <a:r>
              <a:rPr lang="nl-NL" dirty="0" smtClean="0"/>
              <a:t>						</a:t>
            </a:r>
            <a:endParaRPr lang="nl-NL" dirty="0"/>
          </a:p>
        </p:txBody>
      </p:sp>
      <p:graphicFrame>
        <p:nvGraphicFramePr>
          <p:cNvPr id="21" name="Diagram 20"/>
          <p:cNvGraphicFramePr/>
          <p:nvPr/>
        </p:nvGraphicFramePr>
        <p:xfrm>
          <a:off x="683568" y="1397000"/>
          <a:ext cx="6936432" cy="3256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2" name="Picture 3" descr="C:\Users\sbak\Desktop\Ekogas\Nieuwe map\Hyundai_ix35_20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23528" y="4581128"/>
            <a:ext cx="3140831" cy="1478664"/>
          </a:xfrm>
          <a:prstGeom prst="rect">
            <a:avLst/>
          </a:prstGeom>
          <a:noFill/>
        </p:spPr>
      </p:pic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707904" y="4941168"/>
            <a:ext cx="3384376" cy="1200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Grafik 13" descr="i30weiss_0.tmp"/>
          <p:cNvPicPr>
            <a:picLocks noChangeAspect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7308304" y="2564904"/>
            <a:ext cx="1372867" cy="881858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</p:pic>
      <p:pic>
        <p:nvPicPr>
          <p:cNvPr id="25" name="Grafik 14" descr="402106_m_0.tmp"/>
          <p:cNvPicPr>
            <a:picLocks noChangeAspect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7308304" y="3645024"/>
            <a:ext cx="1403391" cy="933914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</p:pic>
      <p:pic>
        <p:nvPicPr>
          <p:cNvPr id="26" name="Grafik 15" descr="hyundai-_0.tmp"/>
          <p:cNvPicPr>
            <a:picLocks noChangeAspect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7308304" y="1412776"/>
            <a:ext cx="1408164" cy="91362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27" name="Grafik 16" descr="Hyundai-_0.tmp"/>
          <p:cNvPicPr>
            <a:picLocks noChangeAspect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7308305" y="4725144"/>
            <a:ext cx="1415002" cy="864096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28" name="Picture 5" descr="hyundai2011"/>
          <p:cNvPicPr>
            <a:picLocks noChangeAspect="1" noChangeArrowheads="1"/>
          </p:cNvPicPr>
          <p:nvPr/>
        </p:nvPicPr>
        <p:blipFill>
          <a:blip r:embed="rId13" cstate="email"/>
          <a:srcRect t="32706" b="32745"/>
          <a:stretch>
            <a:fillRect/>
          </a:stretch>
        </p:blipFill>
        <p:spPr bwMode="auto">
          <a:xfrm>
            <a:off x="395536" y="3645024"/>
            <a:ext cx="2085013" cy="720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74320" indent="-274320">
              <a:defRPr/>
            </a:pPr>
            <a:r>
              <a:rPr lang="en-GB" dirty="0" smtClean="0"/>
              <a:t>Case: Hyundai Motor Germany</a:t>
            </a:r>
          </a:p>
        </p:txBody>
      </p:sp>
      <p:pic>
        <p:nvPicPr>
          <p:cNvPr id="14" name="Picture 5" descr="hyundai2011"/>
          <p:cNvPicPr>
            <a:picLocks noChangeAspect="1" noChangeArrowheads="1"/>
          </p:cNvPicPr>
          <p:nvPr/>
        </p:nvPicPr>
        <p:blipFill>
          <a:blip r:embed="rId2" cstate="email"/>
          <a:srcRect t="32706" b="32745"/>
          <a:stretch>
            <a:fillRect/>
          </a:stretch>
        </p:blipFill>
        <p:spPr bwMode="auto">
          <a:xfrm>
            <a:off x="179512" y="6093023"/>
            <a:ext cx="2085013" cy="720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3" y="1159346"/>
            <a:ext cx="9058275" cy="493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74320" indent="-274320">
              <a:defRPr/>
            </a:pPr>
            <a:r>
              <a:rPr lang="en-GB" dirty="0" smtClean="0"/>
              <a:t>Case: Hyundai Motor Germany</a:t>
            </a:r>
          </a:p>
        </p:txBody>
      </p:sp>
      <p:pic>
        <p:nvPicPr>
          <p:cNvPr id="14" name="Picture 5" descr="hyundai2011"/>
          <p:cNvPicPr>
            <a:picLocks noChangeAspect="1" noChangeArrowheads="1"/>
          </p:cNvPicPr>
          <p:nvPr/>
        </p:nvPicPr>
        <p:blipFill>
          <a:blip r:embed="rId2" cstate="email"/>
          <a:srcRect t="32706" b="32745"/>
          <a:stretch>
            <a:fillRect/>
          </a:stretch>
        </p:blipFill>
        <p:spPr bwMode="auto">
          <a:xfrm>
            <a:off x="179512" y="6093023"/>
            <a:ext cx="2085013" cy="720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96752"/>
            <a:ext cx="8424936" cy="4876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Questions?</a:t>
            </a:r>
            <a:endParaRPr lang="en-GB" dirty="0"/>
          </a:p>
        </p:txBody>
      </p:sp>
      <p:sp>
        <p:nvSpPr>
          <p:cNvPr id="26626" name="AutoShape 2" descr="data:image/jpeg;base64,/9j/4AAQSkZJRgABAQAAAQABAAD/2wCEAAkGBxQSEBUSEBMWFhUUFxQXEBQVFhQUEBIUFBUWFxYXFBgYHCggGBolHBQUITEhJikrLi4uFx8zODMsNygtLisBCgoKDg0OGhAQGiwfHCQsLCwsLCwsLCwsLCwsLCwsLCwsLCwsLCwsLCwsLCwsLCwsLCwsLCwsLCwsLCwsLCwsLP/AABEIALwAyAMBEQACEQEDEQH/xAAcAAEAAgMBAQEAAAAAAAAAAAAABgcDBAUBAgj/xABKEAABAwIBBwYJCQUHBQAAAAABAAIDBBEFBhIhMTJBUQcTYXGBkRQiQlJyobGy0RUjJTNidIKSwTVTk6LhJENEVIPC8RZjc9Pw/8QAGwEBAAIDAQEAAAAAAAAAAAAAAAEDAgQGBQf/xAArEQEAAgIBBAEDAwQDAAAAAAAAAQIDEQQFEiExEzJBURU0YRQiM1IjQnH/2gAMAwEAAhEDEQA/ALxQEBAQEBAQEBAQEBAQEBAQEBAQEBAQEBAQEBAQEBAQEBAQEBAQEBAQEBAQEBAQEBAQEBAQEBAQEBAQEBAQEBAQEBAQEBAQEBAQEBAQEBAQEBAQEBAQEBAQEBAQEBAQEBAQEBAQEBAQEBAQEBAQEBAQEBAQEBAQEBAQEBAQEBAQEBAQEBAQEBAQEBAQEBAQEBAQEBAQEBAQEBAQEBB4gEoNGoxqBhs6VgPC9z6lGxqSZSxDZbI/0WG3e6ybGI5S32YH/idG3/cU2nQMekOzAz8UwHsYU2nTIMXm/dRfxz/602drK3FJd8LOyYH2tCbRp9fKj/8ALSH0XRu/3Js09GMAbcUrOthI723TZpkhxmBxzRK2/AnNPcVKG8Cg9QEBAQEBAQEBAQEHhQcyrxyJmgHOPBurtKjadOJVY/K7ZswdGl3eVEynTl1JdIbyEu9Ikju1KNp08ZHbZFurQiR5ttEDrNvaoTrbRqMXp2bdREOt7fimztlqOysoh/iovzKTtl8/9X0P+aj7z8ENPpuV9Duq4/zIh0KPKWmdsVUZ/wBRo9qjaYrt26bEidLHg9RB9ibRNZbD8ScRZ4DhwcAfapRpqslibsNdEeMTi3+XV6lJpu0+Jyt2JWSDhKMx/Y5mj1KUab8ePsH1zXRcC6xjPU4aO+yli6zHAi4NwdRGooPpAQEBAQEBEObiOLMi0DxncBu6yo2yiso5W175do6PNGysdstacrEcRhp2508jYxuzjYnqG9RtlFJlEcR5SqdlxBFJKRqJtHGe06fUkSvrx7z9kdreUGskFo2xxDoBc7vd8FG2zTgXs41Vi9ZKLSVMpHAOzR3Nso7mzXpkuccPubnSeJ0n1qO5sV6Z+X2MNHBO5dXpsPsYeE7ln6dD35PCjuT+nw9+Twncyjp1Q4a3gncT0yksRwwA3Gjq0J3te3S6/Zv0uKVcItFUygcC7OHc66mLNa/TPw69Jl9Wx7fNyj7QLXd7VlEtTJ0+0O7QcpkJsJ4Xxne5pEjB7D6lMS0r8a1fsmGEY/FPfwedr+LQdPa06VO1XbLoUtS6I3iOZfSWjYd1t+CbYykmFY+2QhkniP8A5HeiVltjp2lKBAQEHhQcDGMY0lkR1bTv0HxUSyrCH43jsNI3OnfYnS1g0yPI4DesJlbTHa86hX2L5d1M1xTjmGbjtSkdJ1DsWE2etx+m2nzZvQcllRKxtQ+phPOBrrve4v8AGF7ONtant2x/qMOK2rVlsx8lM/kzU5O4Bzrnq0JNZbFOp8ePHbKEQhpFwq9ugxRS0bhK8nsiZaqLnQ+ONhNmc4Td9tZAAOi+hTFZlo8rqeHj37Nbn+HVbyYTEgCogJOgC79J/Ksvjn8taOu4f9ZQyupualfHnNdmOLS5ulpI0GxVcxp7eHJGSkXiPbrZLZMPrjII5I2GPNvnkguzs7ZsNNs31rKtdtXm86vF13Vmd/h23cmkw11FP+Z3wU/HLz/17D/rKNZR4M6jmEMj2OJaHgsJLSDfiOhRaunocTn4+TG6+HMWDeETpK8FyEfUwtmbPC0O8lxdnN0keNYaNSzrSZeLyuqY8F5rasugeSiYi/hEFut/wWfZLUnrWGf+ko1ljkTJQNjfK5j2SlzQ5ly0OABsbjeL/lKiYmGWHlYOTOojSKuobHObcEaiDYjqISLM8vTq28wkmD5dVVOQ2f59nTolA6Hb+1ZbeVn4FqeliYJjcFYy8LtI22HRIzrH6hS861Jj2l+C4yWkRym7dTXbx0HoWUSrmEnusmL1AQcbH8QzRzbdp210D+qiUwrTK/KjwUCKEB07hcA7MbdznDjwHQqps9Di8O+a38K0e10jzJM4ve7ac7ST/RVzZ1PG6fTHDIAoehFdLA5NAPBqn/yRe69WY/TmOvVj5K6/CwMDOnsPsVkPA+6iOTnAnVsmZpEbAHTOG5u4A7ibG3UVXau5dBg53wcff3XQRmWazQ1oAaBoAA0AKyI08C15vabT7lGeUTKg0VMIYnf2mpBzTfTDDqc/0nah2nco9M8NJveIhV1IyzACqJ9u64lZrjiEn5Px9J03pn3HKaeLKOqRH9Lf/wAWvjB8dXuHVVytO+k4fu8ftcsbx4et0idZdI4qHZ7EFnZAUXM0ef5VQ/OPQyO7W+1x7Vbjjw4/rObvz9sfZYkB+bVrxZ9opl1h3hWHVEXlRt5+L0ofGI7RcKJhZit2WiYUlSODmA9Col3nFvGTHEvp8QKjbO2GJawidG8SROLHt2XN1hZ9zyeV06L+YWjkblP4W0xygNmYPGA2ZG+c39Qs4lz3I41sUrLycri5vNu1tHi9Lf6KyGlMal3FKHhKCB4rW/WTO1AOd2NvYKu0+F2KnfeKwpWondLI6WTS95LndF9QHQFRM7d5xePXFTUQxqG0KRP+Th39nqB/3IvderMbl+v/AF1T7BH2d/8Ab1ZDnvTHkzkvHh1EynYQ521NJa3OPtpNuA1AcFPpM3m2ttPFa6OmikqZ/q4hcgaHPJ2WNvvJ0KCI34hRlZWyVlS+qqNuQ3t5LQNlregCw/5VdrOm6ZwpiO6WZVuhiNJDkB+06b0z7jlNfbQ6p+1utXFtpbEuFVVyr6cSh+7x+1ywv6ev0iN5kfVDs2SmgMj2xt2nua1vW4gD2ory3ilZtP2XJzQZmRN2YmtY3pzRa/atiHz7Lf5LzZ2W4sxk8VIb85NFLK06M0NiLRY77nONvRKyVsZmzJQ7cDpHEbwhKisbwvwSunpvJa8mK2oxv8ZluwgdiqtDrOj5u6upa6re68IRFo29pJ3QSsmj2oznDgRvB6CFO3n8viRkpPheeE1NnxyDUc09jh/VXVnw4m9dWmJTdWKnxMPFPUfYhCtMoIi6kmaNeY71BU5PTe4ExGeu/wAqiVMO99CJEE85OfqZ/Tj91ytxuY6/9dU9wfWFZDnXerJA5jXNIc0i7SCC0jiCFMoiED5QcnziFGI4iRNA50sTPJmObYtI862o9fFRK7FaK2iVPUjwWi27WOCol3PDvW+ONM6ht6d/II/SVN6Z9xymvt5/VP2t1q4ttLYlw0Kr5Uf2lF93j9rlhf09jo3+aUfVDsUo5PKTOqjKdULb6fPd4rbfzdyzpHl4/Wc/x4e2Pcp/GLuHSVdDj5VhiuUmdj3hTb5lM9sY4lkV2SWHTd6xtOnpcHjfNW0LeryCbg3B0g8QdIWUennWjtmYlX3K7QWdTVjW6HB0M5HnNsY79Yzx+FY2en0vN2ZNISqXZx58ilI7UsZY29SurCYSGws3gRjtACvr6fPuTbuyWlYKtawghWK02ZI9pGg3sNxa66wlZS3bPdH2U5lBhRppyzyTpiPFm7tGpa8+Jd3weVXPiiY9uYobognXJ0fmp/Tj91ysxuY6/wDXVYeT48fvVsOdlW3I7lWREKKd12/4ZxOyTe8fUdY4at6x7vPl6NuFNsEZafZP5nEPuNd9BWUPO2rzlJye5t/yhA35uQ2q2D+7lOqT0Xb+nrWFoex0vm/FfslD7qp2ETExuHeyF/aNP6Z9xyV9tLqf7W62MV2lsS4RVPKkfpKL7vH7XLG/p7HRv8zgBUOxWRkLQ83S55HjSnOPHNGhn6ntVtIcf1nP8mbtj1DpYziHg1NNPexjY4sP2zoZ6yFY8jW5UrhMVm3Os6zvPFVXl1/SsHZj2ujJXEOfo4yTdzPm3cfE1X7LLKs+HP8AVMHxZ5/E+WfKbD/CsOqIACXBvOxAay+PxgPUVl7hpYbzW8SpqlfnMB6FTPiXecW/fjiWZR/La2kOR2CmaUSvHzcZB06nuGpo6N6U8y8fqvMjFj7Y9ytrJ6EvmztzNJ6zq/VbMQ420ztL1kwEHMxvD+cbdu03V0jeFEwmJQfF8LZURmOUar2PlMdxCqtWJbvF5d+Pfur6V7jGSs0F3Ac4zzmjSOsKidxPl1vE6jizREb1LhKXoJxydfVz+lH7HKyjmOv/AF1WLgG13q1zz844JojFui3EKrI7HpMRODUrhyVx7wqKz/rY7B/2hueP1U1l4fU+DPHv3V+mUgjLSHMkaHxvBbIw6WuadYVjy4mY8qhylwF1DUGIkujdd1NIfLjvqP2m3APfvVNq6dd0vlxkp2z7beQv7Rp/TPuuUV9tvqf7W618U2le4ZVnKmPpOP7vH7XLG72OjRvLLh0lOZHtjbre4NHabfqqY9usy5PjxzaVyRQhjQxupoAb1AWCviPD59ktN7TaUH5Xawtggph/fuMjzvDYrBot0ucT+FTZbxcU3yRCFQssAFRZ3WHH2UiITPk6rLSyRHU8Bw62Xv3g+pZUl43XcPdSLx7hYlDNmSNd0q2HKqbxvBTTV89LG0uAfnQgNNyx/jNsBwvbsVGTw63pPJj4v7p9JLg+RRbZ9WbHdC0+N+M7upYxWbMOZ1itf7cflMKan2Y42gbmNA0diviunM5Mlslu60pzhVAIYw0azpceJVkelEt1SCDwoOTi2ECTxmaHbxud8CsZhMTpG5I3MNnAg9Ov/hYzG/Es6zMTuHFxTJqnn0uZmu86OzT2jUVVOLXp6nH6tlxeJ8wjlRkfVxA+BVGcDtBp5qQ21aCbHXuKj+6rfvz+NyoiMkalHKipxGAlslRUxnUc4ub69RU/JKzH0zBf6bbcqmgDBYLGZ29rj4Iw01Dap6h8bs6Nzmu1BzTY2KROmeXFXJXVh+KVl9FXL+YrPueJfo1ZncNeonnlLTUTvkzL5meSQ3Ote3C9h3KLW2u4vTPht3M0UrmODmOLXDZc02c09BWETp6uTHW9Zpb0yPxOqcbmrn7ZHfFWdzyZ6PimWvK57385NI+R1gA55LjYahcqLS2+LwKce24ZIpC0hzSQRpBBsR1ELHem7asWjU+nslfVE38Kn/iP+Ky73k36RSZ3DXka978+aR8jgAA57i5wA1C53JNlvH6bTFO2QlYbelt1sGwSqmdnU0UlxpEguxo6c82CR/DT5PK49K6ySklHklUA3qcRm6YoJHvd1c4TmjuKtjucrnzcff8AxwklBRc0SYw4OcAHSvc6WpeBqDpXabdAWXa0pyzrUenSpKAuOa0XO/gOlxWWlflKsLwtsIvrcdZ4dAWUQwmXRUoEBAQEGCqpGSCzxfgd46io0bcGswBw0xnOHA6Hd+9Rpltxp4y02e0joIUMoec8bZpNx5rrOb3FRMRLOuS1Z8S5tVglNJtwR9bLxu72/BYTiiW7j6nyMfqzlz5FUrtkzx9IcyRvcbFY/F/Lcp13LH1REufLkE0aqwfigkHrBKicdvy2o6/X70lqPyHk8ieB3W5zPeCjttC+vXME+4liOQ9VuMB/1mJ22W/rXG/Lz/oer4Q/xo/inbb8H6xxfy+DkdUDW6AdczP0Ttt+Ez1jjfl9x5Hv8qeEdRc/3Qnbb8K7dbwR6bUORjCfGqiehlO8nvcQFMY7S17der9quvS5I0w1wzydL5GxN7mAlZRi/LRy9b5Ez/bGnfoMGaz6qngjtqOZzkn5n7+xZfHWGhl5ufJ9VnSNC94+de5w4OPijs1LPWmp/O2anpm6mDOPBo0d+pSbdGnwUuN5DmjzW6+1ylEy7EEDWCzAAOhSxZUBAQEBAQEBQPiSIOFnAEcDpUjmVOT8TtV29R0dxUaTtzJ8mnjYeHdBBaVHanuazsJlbtMPZY+xQnbCae2u46wQnk2CmafKHenlOw4e0+b6kRs+TGcG9wTQ9GGs+z6kPD6bTMHlDsspGeKJu5rndTSf0UDdjpX+TEe0hqnTHbZZhsh1va0cAC495U6JlsR4RGNq7/SNx3ak0TLeYwAWAAHAaApQ+kBAQEBAQEBAQEBAQEBAQYn0zDrY09YCDEcOi/ds/KFA8+TYv3be5ND6GHxfu2/lCaGVkDRstA6gAgyKQQEBAQEBAQEBAQEBAQEBAQEBAQEBAQEBAQEBAQEBAQEBAQEBAQEBAQEBAQEBAQEBAQEBAQEBAQEBAQEBAQEBAQEBAQEBAQEBAQEBAQEBAQEBAQEBAQEBAQEBAQEBAQEBAQEBAQEBAQEBAQEBAQEBAQEBAQEBAQEBAQEBAQEBAQEBAQEBAQEH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3975" y="-1074738"/>
            <a:ext cx="2381250" cy="22383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3" name="Tijdelijke aanduiding voor inhoud 22"/>
          <p:cNvSpPr>
            <a:spLocks noGrp="1"/>
          </p:cNvSpPr>
          <p:nvPr>
            <p:ph idx="1"/>
          </p:nvPr>
        </p:nvSpPr>
        <p:spPr>
          <a:xfrm>
            <a:off x="323528" y="1378388"/>
            <a:ext cx="8572560" cy="471490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4400" b="1" dirty="0" smtClean="0"/>
          </a:p>
          <a:p>
            <a:pPr algn="ctr">
              <a:buNone/>
            </a:pPr>
            <a:endParaRPr lang="en-US" sz="4400" b="1" dirty="0" smtClean="0"/>
          </a:p>
          <a:p>
            <a:pPr algn="ctr">
              <a:buNone/>
            </a:pPr>
            <a:r>
              <a:rPr lang="en-US" sz="4400" b="1" dirty="0" smtClean="0"/>
              <a:t>Discussion</a:t>
            </a:r>
            <a:endParaRPr lang="en-US" sz="4400" b="1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03648" y="1196752"/>
            <a:ext cx="6195418" cy="566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ndertitel 1"/>
          <p:cNvSpPr>
            <a:spLocks noGrp="1"/>
          </p:cNvSpPr>
          <p:nvPr>
            <p:ph type="subTitle" idx="1"/>
          </p:nvPr>
        </p:nvSpPr>
        <p:spPr>
          <a:xfrm>
            <a:off x="1428728" y="4005064"/>
            <a:ext cx="6400800" cy="1800200"/>
          </a:xfrm>
        </p:spPr>
        <p:txBody>
          <a:bodyPr/>
          <a:lstStyle/>
          <a:p>
            <a:r>
              <a:rPr lang="en-GB" sz="3600" b="1" dirty="0" smtClean="0">
                <a:solidFill>
                  <a:schemeClr val="tx2"/>
                </a:solidFill>
              </a:rPr>
              <a:t>Thank you </a:t>
            </a:r>
          </a:p>
          <a:p>
            <a:r>
              <a:rPr lang="en-GB" sz="3600" b="1" dirty="0" smtClean="0">
                <a:solidFill>
                  <a:schemeClr val="tx2"/>
                </a:solidFill>
              </a:rPr>
              <a:t>for your attention</a:t>
            </a:r>
          </a:p>
          <a:p>
            <a:r>
              <a:rPr lang="en-GB" sz="2000" b="1" dirty="0" smtClean="0">
                <a:solidFill>
                  <a:schemeClr val="tx2"/>
                </a:solidFill>
              </a:rPr>
              <a:t>More information please contact l.fernandez@prinsautogas.com</a:t>
            </a:r>
          </a:p>
          <a:p>
            <a:endParaRPr lang="en-GB" sz="2000" b="1" dirty="0" smtClean="0">
              <a:solidFill>
                <a:schemeClr val="tx2"/>
              </a:solidFill>
            </a:endParaRPr>
          </a:p>
          <a:p>
            <a:endParaRPr lang="en-GB" sz="3600" b="1" dirty="0" smtClean="0">
              <a:solidFill>
                <a:schemeClr val="tx2"/>
              </a:solidFill>
            </a:endParaRPr>
          </a:p>
          <a:p>
            <a:endParaRPr lang="en-GB" sz="2400" b="1" dirty="0" smtClean="0">
              <a:solidFill>
                <a:schemeClr val="tx2"/>
              </a:solidFill>
            </a:endParaRPr>
          </a:p>
          <a:p>
            <a:endParaRPr lang="en-GB" sz="3600" b="1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7.0&quot;&gt;&lt;object type=&quot;1&quot; unique_id=&quot;10001&quot;&gt;&lt;object type=&quot;8&quot; unique_id=&quot;13135&quot;&gt;&lt;/object&gt;&lt;object type=&quot;2&quot; unique_id=&quot;13136&quot;&gt;&lt;object type=&quot;3&quot; unique_id=&quot;13137&quot;&gt;&lt;property id=&quot;20148&quot; value=&quot;5&quot;/&gt;&lt;property id=&quot;20300&quot; value=&quot;Slide 1&quot;/&gt;&lt;property id=&quot;20307&quot; value=&quot;359&quot;/&gt;&lt;/object&gt;&lt;object type=&quot;3&quot; unique_id=&quot;13138&quot;&gt;&lt;property id=&quot;20148&quot; value=&quot;5&quot;/&gt;&lt;property id=&quot;20300&quot; value=&quot;Slide 2 - &amp;quot;Prins Autogassystemen B.V.&amp;quot;&quot;/&gt;&lt;property id=&quot;20307&quot; value=&quot;401&quot;/&gt;&lt;/object&gt;&lt;object type=&quot;3&quot; unique_id=&quot;13139&quot;&gt;&lt;property id=&quot;20148&quot; value=&quot;5&quot;/&gt;&lt;property id=&quot;20300&quot; value=&quot;Slide 3 - &amp;quot;SHV Energy Group&amp;quot;&quot;/&gt;&lt;property id=&quot;20307&quot; value=&quot;383&quot;/&gt;&lt;/object&gt;&lt;object type=&quot;3&quot; unique_id=&quot;13140&quot;&gt;&lt;property id=&quot;20148&quot; value=&quot;5&quot;/&gt;&lt;property id=&quot;20300&quot; value=&quot;Slide 4 - &amp;quot;ISO-9001 / CSA&amp;quot;&quot;/&gt;&lt;property id=&quot;20307&quot; value=&quot;422&quot;/&gt;&lt;/object&gt;&lt;object type=&quot;3&quot; unique_id=&quot;13141&quot;&gt;&lt;property id=&quot;20148&quot; value=&quot;5&quot;/&gt;&lt;property id=&quot;20300&quot; value=&quot;Slide 5 - &amp;quot;Organisation &amp;quot;&quot;/&gt;&lt;property id=&quot;20307&quot; value=&quot;407&quot;/&gt;&lt;/object&gt;&lt;object type=&quot;3&quot; unique_id=&quot;13142&quot;&gt;&lt;property id=&quot;20148&quot; value=&quot;5&quot;/&gt;&lt;property id=&quot;20300&quot; value=&quot;Slide 6 - &amp;quot;Prins facilities&amp;quot;&quot;/&gt;&lt;property id=&quot;20307&quot; value=&quot;409&quot;/&gt;&lt;/object&gt;&lt;object type=&quot;3&quot; unique_id=&quot;13143&quot;&gt;&lt;property id=&quot;20148&quot; value=&quot;5&quot;/&gt;&lt;property id=&quot;20300&quot; value=&quot;Slide 7 - &amp;quot;Research &amp;amp; Development&amp;quot;&quot;/&gt;&lt;property id=&quot;20307&quot; value=&quot;410&quot;/&gt;&lt;/object&gt;&lt;object type=&quot;3&quot; unique_id=&quot;13144&quot;&gt;&lt;property id=&quot;20148&quot; value=&quot;5&quot;/&gt;&lt;property id=&quot;20300&quot; value=&quot;Slide 8 - &amp;quot;Research &amp;amp; Development&amp;quot;&quot;/&gt;&lt;property id=&quot;20307&quot; value=&quot;411&quot;/&gt;&lt;/object&gt;&lt;object type=&quot;3&quot; unique_id=&quot;13145&quot;&gt;&lt;property id=&quot;20148&quot; value=&quot;5&quot;/&gt;&lt;property id=&quot;20300&quot; value=&quot;Slide 9 - &amp;quot;Application Development Center&amp;quot;&quot;/&gt;&lt;property id=&quot;20307&quot; value=&quot;412&quot;/&gt;&lt;/object&gt;&lt;object type=&quot;3&quot; unique_id=&quot;13146&quot;&gt;&lt;property id=&quot;20148&quot; value=&quot;5&quot;/&gt;&lt;property id=&quot;20300&quot; value=&quot;Slide 10 - &amp;quot;Application Development Center&amp;quot;&quot;/&gt;&lt;property id=&quot;20307&quot; value=&quot;413&quot;/&gt;&lt;/object&gt;&lt;object type=&quot;3&quot; unique_id=&quot;13147&quot;&gt;&lt;property id=&quot;20148&quot; value=&quot;5&quot;/&gt;&lt;property id=&quot;20300&quot; value=&quot;Slide 11 - &amp;quot;Training facilities&amp;quot;&quot;/&gt;&lt;property id=&quot;20307&quot; value=&quot;414&quot;/&gt;&lt;/object&gt;&lt;object type=&quot;3&quot; unique_id=&quot;13148&quot;&gt;&lt;property id=&quot;20148&quot; value=&quot;5&quot;/&gt;&lt;property id=&quot;20300&quot; value=&quot;Slide 12 - &amp;quot;Social workshop for assembly and testing&amp;quot;&quot;/&gt;&lt;property id=&quot;20307&quot; value=&quot;415&quot;/&gt;&lt;/object&gt;&lt;object type=&quot;3&quot; unique_id=&quot;13149&quot;&gt;&lt;property id=&quot;20148&quot; value=&quot;5&quot;/&gt;&lt;property id=&quot;20300&quot; value=&quot;Slide 13 - &amp;quot;Cooperation with emission laboratories&amp;quot;&quot;/&gt;&lt;property id=&quot;20307&quot; value=&quot;374&quot;/&gt;&lt;/object&gt;&lt;object type=&quot;3&quot; unique_id=&quot;13150&quot;&gt;&lt;property id=&quot;20148&quot; value=&quot;5&quot;/&gt;&lt;property id=&quot;20300&quot; value=&quot;Slide 14 - &amp;quot;Cooperation with universities&amp;quot;&quot;/&gt;&lt;property id=&quot;20307&quot; value=&quot;408&quot;/&gt;&lt;/object&gt;&lt;object type=&quot;3&quot; unique_id=&quot;13151&quot;&gt;&lt;property id=&quot;20148&quot; value=&quot;5&quot;/&gt;&lt;property id=&quot;20300&quot; value=&quot;Slide 15 - &amp;quot;R &amp;amp; D Partner Keihin&amp;quot;&quot;/&gt;&lt;property id=&quot;20307&quot; value=&quot;382&quot;/&gt;&lt;/object&gt;&lt;object type=&quot;3&quot; unique_id=&quot;13152&quot;&gt;&lt;property id=&quot;20148&quot; value=&quot;5&quot;/&gt;&lt;property id=&quot;20300&quot; value=&quot;Slide 16 - &amp;quot;Product Market strategy&amp;quot;&quot;/&gt;&lt;property id=&quot;20307&quot; value=&quot;420&quot;/&gt;&lt;/object&gt;&lt;object type=&quot;3&quot; unique_id=&quot;13153&quot;&gt;&lt;property id=&quot;20148&quot; value=&quot;5&quot;/&gt;&lt;property id=&quot;20300&quot; value=&quot;Slide 17 - &amp;quot;Product Market Combinations&amp;quot;&quot;/&gt;&lt;property id=&quot;20307&quot; value=&quot;405&quot;/&gt;&lt;/object&gt;&lt;object type=&quot;3&quot; unique_id=&quot;13154&quot;&gt;&lt;property id=&quot;20148&quot; value=&quot;5&quot;/&gt;&lt;property id=&quot;20300&quot; value=&quot;Slide 18 - &amp;quot;Customer Base and Geography&amp;quot;&quot;/&gt;&lt;property id=&quot;20307&quot; value=&quot;403&quot;/&gt;&lt;/object&gt;&lt;object type=&quot;3&quot; unique_id=&quot;13155&quot;&gt;&lt;property id=&quot;20148&quot; value=&quot;5&quot;/&gt;&lt;property id=&quot;20300&quot; value=&quot;Slide 19 - &amp;quot;Global network&amp;quot;&quot;/&gt;&lt;property id=&quot;20307&quot; value=&quot;404&quot;/&gt;&lt;/object&gt;&lt;object type=&quot;3&quot; unique_id=&quot;13156&quot;&gt;&lt;property id=&quot;20148&quot; value=&quot;5&quot;/&gt;&lt;property id=&quot;20300&quot; value=&quot;Slide 20 - &amp;quot;Why Prins?&amp;quot;&quot;/&gt;&lt;property id=&quot;20307&quot; value=&quot;375&quot;/&gt;&lt;/object&gt;&lt;object type=&quot;3&quot; unique_id=&quot;13157&quot;&gt;&lt;property id=&quot;20148&quot; value=&quot;5&quot;/&gt;&lt;property id=&quot;20300&quot; value=&quot;Slide 21 - &amp;quot;Prins systems&amp;quot;&quot;/&gt;&lt;property id=&quot;20307&quot; value=&quot;417&quot;/&gt;&lt;/object&gt;&lt;object type=&quot;3&quot; unique_id=&quot;13158&quot;&gt;&lt;property id=&quot;20148&quot; value=&quot;5&quot;/&gt;&lt;property id=&quot;20300&quot; value=&quot;Slide 22 - &amp;quot;System groups&amp;quot;&quot;/&gt;&lt;property id=&quot;20307&quot; value=&quot;373&quot;/&gt;&lt;/object&gt;&lt;object type=&quot;3&quot; unique_id=&quot;13159&quot;&gt;&lt;property id=&quot;20148&quot; value=&quot;5&quot;/&gt;&lt;property id=&quot;20300&quot; value=&quot;Slide 23 - &amp;quot;Prins Leadership in Technology&amp;quot;&quot;/&gt;&lt;property id=&quot;20307&quot; value=&quot;426&quot;/&gt;&lt;/object&gt;&lt;object type=&quot;3&quot; unique_id=&quot;13160&quot;&gt;&lt;property id=&quot;20148&quot; value=&quot;5&quot;/&gt;&lt;property id=&quot;20300&quot; value=&quot;Slide 24 - &amp;quot;AFC-platforms&amp;quot;&quot;/&gt;&lt;property id=&quot;20307&quot; value=&quot;424&quot;/&gt;&lt;/object&gt;&lt;object type=&quot;3&quot; unique_id=&quot;13161&quot;&gt;&lt;property id=&quot;20148&quot; value=&quot;5&quot;/&gt;&lt;property id=&quot;20300&quot; value=&quot;Slide 25 - &amp;quot;VSI-2.0 LPG &amp;quot;&quot;/&gt;&lt;property id=&quot;20307&quot; value=&quot;384&quot;/&gt;&lt;/object&gt;&lt;object type=&quot;3&quot; unique_id=&quot;13162&quot;&gt;&lt;property id=&quot;20148&quot; value=&quot;5&quot;/&gt;&lt;property id=&quot;20300&quot; value=&quot;Slide 26 - &amp;quot;VSI-2.0 LPG &amp;quot;&quot;/&gt;&lt;property id=&quot;20307&quot; value=&quot;425&quot;/&gt;&lt;/object&gt;&lt;object type=&quot;3&quot; unique_id=&quot;13163&quot;&gt;&lt;property id=&quot;20148&quot; value=&quot;5&quot;/&gt;&lt;property id=&quot;20300&quot; value=&quot;Slide 27 - &amp;quot;VSI-2.0 CNG &amp;quot;&quot;/&gt;&lt;property id=&quot;20307&quot; value=&quot;416&quot;/&gt;&lt;/object&gt;&lt;object type=&quot;3&quot; unique_id=&quot;13164&quot;&gt;&lt;property id=&quot;20148&quot; value=&quot;5&quot;/&gt;&lt;property id=&quot;20300&quot; value=&quot;Slide 28 - &amp;quot;VSI-DI LPG&amp;quot;&quot;/&gt;&lt;property id=&quot;20307&quot; value=&quot;385&quot;/&gt;&lt;/object&gt;&lt;object type=&quot;3&quot; unique_id=&quot;13165&quot;&gt;&lt;property id=&quot;20148&quot; value=&quot;5&quot;/&gt;&lt;property id=&quot;20300&quot; value=&quot;Slide 29 - &amp;quot;LiquiMax&amp;quot;&quot;/&gt;&lt;property id=&quot;20307&quot; value=&quot;391&quot;/&gt;&lt;/object&gt;&lt;object type=&quot;3&quot; unique_id=&quot;13166&quot;&gt;&lt;property id=&quot;20148&quot; value=&quot;5&quot;/&gt;&lt;property id=&quot;20300&quot; value=&quot;Slide 30 - &amp;quot;Direct LiquiMax &amp;quot;&quot;/&gt;&lt;property id=&quot;20307&quot; value=&quot;388&quot;/&gt;&lt;/object&gt;&lt;object type=&quot;3&quot; unique_id=&quot;13167&quot;&gt;&lt;property id=&quot;20148&quot; value=&quot;5&quot;/&gt;&lt;property id=&quot;20300&quot; value=&quot;Slide 31 - &amp;quot;Dieselblend-2.0 LPG&amp;quot;&quot;/&gt;&lt;property id=&quot;20307&quot; value=&quot;418&quot;/&gt;&lt;/object&gt;&lt;object type=&quot;3&quot; unique_id=&quot;13168&quot;&gt;&lt;property id=&quot;20148&quot; value=&quot;5&quot;/&gt;&lt;property id=&quot;20300&quot; value=&quot;Slide 32 - &amp;quot;Dieselblend-2.0 CNG&amp;quot;&quot;/&gt;&lt;property id=&quot;20307&quot; value=&quot;419&quot;/&gt;&lt;/object&gt;&lt;object type=&quot;3&quot; unique_id=&quot;13169&quot;&gt;&lt;property id=&quot;20148&quot; value=&quot;5&quot;/&gt;&lt;property id=&quot;20300&quot; value=&quot;Slide 33 - &amp;quot;Dieselblend-2.0 LNG&amp;quot;&quot;/&gt;&lt;property id=&quot;20307&quot; value=&quot;421&quot;/&gt;&lt;/object&gt;&lt;object type=&quot;3&quot; unique_id=&quot;13170&quot;&gt;&lt;property id=&quot;20148&quot; value=&quot;5&quot;/&gt;&lt;property id=&quot;20300&quot; value=&quot;Slide 34 - &amp;quot;ValveCare&amp;quot;&quot;/&gt;&lt;property id=&quot;20307&quot; value=&quot;389&quot;/&gt;&lt;/object&gt;&lt;object type=&quot;3&quot; unique_id=&quot;13171&quot;&gt;&lt;property id=&quot;20148&quot; value=&quot;5&quot;/&gt;&lt;property id=&quot;20300&quot; value=&quot;Slide 35 - &amp;quot;Fuel selection switch&amp;quot;&quot;/&gt;&lt;property id=&quot;20307&quot; value=&quot;387&quot;/&gt;&lt;/object&gt;&lt;object type=&quot;3&quot; unique_id=&quot;13172&quot;&gt;&lt;property id=&quot;20148&quot; value=&quot;5&quot;/&gt;&lt;property id=&quot;20300&quot; value=&quot;Slide 36 - &amp;quot;Prins:&amp;#x0D;&amp;#x0A;&amp;#x0D;&amp;#x0A;For every request on &amp;#x0D;&amp;#x0A;alternative fuel systems&amp;quot;&quot;/&gt;&lt;property id=&quot;20307&quot; value=&quot;400&quot;/&gt;&lt;/object&gt;&lt;object type=&quot;3&quot; unique_id=&quot;13173&quot;&gt;&lt;property id=&quot;20148&quot; value=&quot;5&quot;/&gt;&lt;property id=&quot;20300&quot; value=&quot;Slide 37&quot;/&gt;&lt;property id=&quot;20307&quot; value=&quot;277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Proef2">
  <a:themeElements>
    <a:clrScheme name="Aangepast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A5A5A5"/>
      </a:accent1>
      <a:accent2>
        <a:srgbClr val="BFBFBF"/>
      </a:accent2>
      <a:accent3>
        <a:srgbClr val="FFFF53"/>
      </a:accent3>
      <a:accent4>
        <a:srgbClr val="8DB3E2"/>
      </a:accent4>
      <a:accent5>
        <a:srgbClr val="548DD4"/>
      </a:accent5>
      <a:accent6>
        <a:srgbClr val="17365D"/>
      </a:accent6>
      <a:hlink>
        <a:srgbClr val="FFFF53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angepast 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A5A5A5"/>
    </a:accent1>
    <a:accent2>
      <a:srgbClr val="BFBFBF"/>
    </a:accent2>
    <a:accent3>
      <a:srgbClr val="FFFF53"/>
    </a:accent3>
    <a:accent4>
      <a:srgbClr val="8DB3E2"/>
    </a:accent4>
    <a:accent5>
      <a:srgbClr val="548DD4"/>
    </a:accent5>
    <a:accent6>
      <a:srgbClr val="17365D"/>
    </a:accent6>
    <a:hlink>
      <a:srgbClr val="FFFF53"/>
    </a:hlink>
    <a:folHlink>
      <a:srgbClr val="FFC000"/>
    </a:folHlink>
  </a:clrScheme>
  <a:fontScheme name="3_Proef2">
    <a:majorFont>
      <a:latin typeface="Verdana"/>
      <a:ea typeface=""/>
      <a:cs typeface=""/>
    </a:majorFont>
    <a:minorFont>
      <a:latin typeface=""/>
      <a:ea typeface=""/>
      <a:cs typeface=""/>
    </a:minorFont>
  </a:fontScheme>
  <a:fmtScheme name="Kantoor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Proef2</Template>
  <TotalTime>822</TotalTime>
  <Words>635</Words>
  <Application>Microsoft Office PowerPoint</Application>
  <PresentationFormat>Diavoorstelling (4:3)</PresentationFormat>
  <Paragraphs>117</Paragraphs>
  <Slides>24</Slides>
  <Notes>1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24</vt:i4>
      </vt:variant>
    </vt:vector>
  </HeadingPairs>
  <TitlesOfParts>
    <vt:vector size="25" baseType="lpstr">
      <vt:lpstr>Proef2</vt:lpstr>
      <vt:lpstr>Dia 1</vt:lpstr>
      <vt:lpstr>Overview</vt:lpstr>
      <vt:lpstr>Introduction Prins</vt:lpstr>
      <vt:lpstr>Introduction Prins</vt:lpstr>
      <vt:lpstr>Mazda 2 LPG (100.5 gr/km CO2)</vt:lpstr>
      <vt:lpstr>     Volvo V70 AFC BI-FUEL by Prins</vt:lpstr>
      <vt:lpstr>Iveco Stralis LNG</vt:lpstr>
      <vt:lpstr>UPS Canada on Prins LPG</vt:lpstr>
      <vt:lpstr>Definition (A)OEM</vt:lpstr>
      <vt:lpstr>Changing market conditions</vt:lpstr>
      <vt:lpstr>Changing market conditions</vt:lpstr>
      <vt:lpstr>Changing market conditions</vt:lpstr>
      <vt:lpstr>Changing market conditions</vt:lpstr>
      <vt:lpstr>Changing market conditions</vt:lpstr>
      <vt:lpstr>Changing market conditions</vt:lpstr>
      <vt:lpstr>R115 homologations Prins Direct Injection </vt:lpstr>
      <vt:lpstr>Opportunity for autogas </vt:lpstr>
      <vt:lpstr>Case: Hyundai Motor Germany</vt:lpstr>
      <vt:lpstr>Case: Hyundai Motor Germany</vt:lpstr>
      <vt:lpstr>Case: Hyundai Motor Germany</vt:lpstr>
      <vt:lpstr>Case: Hyundai Motor Germany</vt:lpstr>
      <vt:lpstr>Case: Hyundai Motor Germany</vt:lpstr>
      <vt:lpstr>Questions?</vt:lpstr>
      <vt:lpstr>Dia 24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Prins opportunities for aOEM</dc:title>
  <dc:creator>Luis Fernández</dc:creator>
  <dc:description>l.fernandez@prinsautogas.com</dc:description>
  <cp:lastModifiedBy>L. Fernández</cp:lastModifiedBy>
  <cp:revision>823</cp:revision>
  <cp:lastPrinted>2012-09-07T15:45:06Z</cp:lastPrinted>
  <dcterms:created xsi:type="dcterms:W3CDTF">2008-09-05T07:55:25Z</dcterms:created>
  <dcterms:modified xsi:type="dcterms:W3CDTF">2014-08-19T21:03:36Z</dcterms:modified>
</cp:coreProperties>
</file>